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4" r:id="rId7"/>
    <p:sldId id="266" r:id="rId8"/>
    <p:sldId id="274" r:id="rId9"/>
    <p:sldId id="268" r:id="rId10"/>
    <p:sldId id="269" r:id="rId11"/>
    <p:sldId id="270" r:id="rId12"/>
    <p:sldId id="261" r:id="rId13"/>
    <p:sldId id="262" r:id="rId14"/>
    <p:sldId id="263" r:id="rId15"/>
    <p:sldId id="265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84" y="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Правила заполнения бланков ГИА в 2022 году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819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Заполнение бланка ответов №1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Исправления могут быть выполнены следующими способами: </a:t>
            </a:r>
          </a:p>
          <a:p>
            <a:r>
              <a:rPr lang="ru-RU" sz="2400" dirty="0">
                <a:solidFill>
                  <a:srgbClr val="002060"/>
                </a:solidFill>
              </a:rPr>
              <a:t>•	запись новых символов (цифр, букв) </a:t>
            </a:r>
            <a:r>
              <a:rPr lang="ru-RU" sz="2400" dirty="0">
                <a:solidFill>
                  <a:srgbClr val="7030A0"/>
                </a:solidFill>
              </a:rPr>
              <a:t>более жирным </a:t>
            </a:r>
            <a:r>
              <a:rPr lang="ru-RU" sz="2400" dirty="0">
                <a:solidFill>
                  <a:srgbClr val="002060"/>
                </a:solidFill>
              </a:rPr>
              <a:t>шрифтом поверх ранее написанных символов (цифр, букв); </a:t>
            </a:r>
          </a:p>
          <a:p>
            <a:r>
              <a:rPr lang="ru-RU" sz="2400" dirty="0">
                <a:solidFill>
                  <a:srgbClr val="002060"/>
                </a:solidFill>
              </a:rPr>
              <a:t>•	</a:t>
            </a:r>
            <a:r>
              <a:rPr lang="ru-RU" sz="2400" dirty="0">
                <a:solidFill>
                  <a:srgbClr val="7030A0"/>
                </a:solidFill>
              </a:rPr>
              <a:t>зачеркивание</a:t>
            </a:r>
            <a:r>
              <a:rPr lang="ru-RU" sz="2400" dirty="0">
                <a:solidFill>
                  <a:srgbClr val="002060"/>
                </a:solidFill>
              </a:rPr>
              <a:t> ранее написанных символов (цифр, букв) и заполнение свободных клеточек справа новыми символами (цифрами, буквами). Данный способ возможен только при наличии достаточного количества оставшихся свободных клеточек.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668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Заполнение бланка ответов №1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В </a:t>
            </a:r>
            <a:r>
              <a:rPr lang="ru-RU" sz="2000" dirty="0">
                <a:solidFill>
                  <a:srgbClr val="002060"/>
                </a:solidFill>
              </a:rPr>
              <a:t>средней части бланка ответов № 1 краткий ответ записывается слева направо от номера задания, </a:t>
            </a:r>
            <a:r>
              <a:rPr lang="ru-RU" sz="2000" dirty="0">
                <a:solidFill>
                  <a:srgbClr val="7030A0"/>
                </a:solidFill>
              </a:rPr>
              <a:t>начиная с первой ячейки</a:t>
            </a:r>
            <a:r>
              <a:rPr lang="ru-RU" sz="2000" dirty="0">
                <a:solidFill>
                  <a:srgbClr val="002060"/>
                </a:solidFill>
              </a:rPr>
              <a:t>. Каждый символ </a:t>
            </a:r>
            <a:r>
              <a:rPr lang="ru-RU" sz="2000" dirty="0" smtClean="0">
                <a:solidFill>
                  <a:srgbClr val="002060"/>
                </a:solidFill>
              </a:rPr>
              <a:t>записывается </a:t>
            </a:r>
            <a:r>
              <a:rPr lang="ru-RU" sz="2000" dirty="0">
                <a:solidFill>
                  <a:srgbClr val="002060"/>
                </a:solidFill>
              </a:rPr>
              <a:t>в </a:t>
            </a:r>
            <a:r>
              <a:rPr lang="ru-RU" sz="2000" dirty="0" smtClean="0">
                <a:solidFill>
                  <a:srgbClr val="002060"/>
                </a:solidFill>
              </a:rPr>
              <a:t>отдельную </a:t>
            </a:r>
            <a:r>
              <a:rPr lang="ru-RU" sz="2000" dirty="0">
                <a:solidFill>
                  <a:srgbClr val="002060"/>
                </a:solidFill>
              </a:rPr>
              <a:t>ячейку. </a:t>
            </a:r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sz="2000" dirty="0">
                <a:solidFill>
                  <a:srgbClr val="002060"/>
                </a:solidFill>
              </a:rPr>
              <a:t>Ответ на задание с кратким ответом нужно записать в такой форме, в которой требуется в инструкции к данному заданию (или группе заданий), размещенной в КИМ перед соответствующим заданием или группой </a:t>
            </a:r>
            <a:r>
              <a:rPr lang="ru-RU" sz="2000" dirty="0" smtClean="0">
                <a:solidFill>
                  <a:srgbClr val="002060"/>
                </a:solidFill>
              </a:rPr>
              <a:t>заданий</a:t>
            </a:r>
            <a:endParaRPr lang="ru-RU" sz="2000" dirty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Picture 3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501008"/>
            <a:ext cx="5832648" cy="1152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300" b="0" i="0" u="none" strike="noStrike" cap="none" normalizeH="0" baseline="0" smtClean="0">
                <a:ln>
                  <a:noFill/>
                </a:ln>
                <a:solidFill>
                  <a:srgbClr val="1216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82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9800" y="116632"/>
            <a:ext cx="7520940" cy="836672"/>
          </a:xfrm>
        </p:spPr>
        <p:txBody>
          <a:bodyPr/>
          <a:lstStyle/>
          <a:p>
            <a:r>
              <a:rPr lang="ru-RU" sz="2700" dirty="0">
                <a:solidFill>
                  <a:srgbClr val="0070C0"/>
                </a:solidFill>
              </a:rPr>
              <a:t>Замена ошибочных ответов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953304"/>
            <a:ext cx="7520940" cy="3987864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002060"/>
                </a:solidFill>
              </a:rPr>
              <a:t>В нижней части листа (бланка) ответов № 1 на задания с кратким ответом предусмотрены поля для записи исправленных ответов на задания с кратким ответом взамен ошибочно записанных. </a:t>
            </a:r>
          </a:p>
          <a:p>
            <a:r>
              <a:rPr lang="ru-RU" sz="2000" dirty="0">
                <a:solidFill>
                  <a:srgbClr val="002060"/>
                </a:solidFill>
              </a:rPr>
              <a:t>Для замены ответа, внесенного в лист (бланк)  ответов № 1 на задания с кратким ответом, нужно в соответствующих полях замены проставить номер задания, ответ на который следует исправить, и записать новое значение верного ответа на указанное задание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928" y="3789040"/>
            <a:ext cx="2304256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25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Замена ошибочных ответов 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00628"/>
            <a:ext cx="8280920" cy="3912548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В случае если в области замены ошибочных ответов на задания с кратким ответом будет заполнено поле для номера задания, а новый ответ </a:t>
            </a:r>
            <a:r>
              <a:rPr lang="ru-RU" sz="2400" dirty="0">
                <a:solidFill>
                  <a:srgbClr val="7030A0"/>
                </a:solidFill>
              </a:rPr>
              <a:t>не внесен</a:t>
            </a:r>
            <a:r>
              <a:rPr lang="ru-RU" sz="2400" dirty="0">
                <a:solidFill>
                  <a:srgbClr val="002060"/>
                </a:solidFill>
              </a:rPr>
              <a:t>, то для оценивания будет использоваться </a:t>
            </a:r>
            <a:r>
              <a:rPr lang="ru-RU" sz="2400" dirty="0">
                <a:solidFill>
                  <a:srgbClr val="7030A0"/>
                </a:solidFill>
              </a:rPr>
              <a:t>пустой ответ </a:t>
            </a:r>
            <a:r>
              <a:rPr lang="ru-RU" sz="2400" dirty="0">
                <a:solidFill>
                  <a:srgbClr val="C00000"/>
                </a:solidFill>
              </a:rPr>
              <a:t>(т.е. задание будет засчитано невыполненным). </a:t>
            </a:r>
            <a:r>
              <a:rPr lang="ru-RU" sz="2400" dirty="0">
                <a:solidFill>
                  <a:srgbClr val="002060"/>
                </a:solidFill>
              </a:rPr>
              <a:t>Поэтому в случае неправильного указания номера задания в области замены ошибочных ответов, неправильный номер задания следует зачеркнуть. 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36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65760"/>
            <a:ext cx="8568952" cy="548640"/>
          </a:xfrm>
        </p:spPr>
        <p:txBody>
          <a:bodyPr/>
          <a:lstStyle/>
          <a:p>
            <a:r>
              <a:rPr lang="ru-RU" sz="2600" dirty="0" smtClean="0">
                <a:solidFill>
                  <a:srgbClr val="00B0F0"/>
                </a:solidFill>
              </a:rPr>
              <a:t/>
            </a:r>
            <a:br>
              <a:rPr lang="ru-RU" sz="2600" dirty="0" smtClean="0">
                <a:solidFill>
                  <a:srgbClr val="00B0F0"/>
                </a:solidFill>
              </a:rPr>
            </a:br>
            <a:r>
              <a:rPr lang="ru-RU" sz="2600" dirty="0">
                <a:solidFill>
                  <a:srgbClr val="00B0F0"/>
                </a:solidFill>
              </a:rPr>
              <a:t/>
            </a:r>
            <a:br>
              <a:rPr lang="ru-RU" sz="2600" dirty="0">
                <a:solidFill>
                  <a:srgbClr val="00B0F0"/>
                </a:solidFill>
              </a:rPr>
            </a:br>
            <a:r>
              <a:rPr lang="ru-RU" dirty="0">
                <a:solidFill>
                  <a:srgbClr val="0070C0"/>
                </a:solidFill>
              </a:rPr>
              <a:t>Заполнение бланка ответов </a:t>
            </a:r>
            <a:r>
              <a:rPr lang="ru-RU" dirty="0" smtClean="0">
                <a:solidFill>
                  <a:srgbClr val="0070C0"/>
                </a:solidFill>
              </a:rPr>
              <a:t>№2 и дополнительного листа бланка ответов № 2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640960" cy="3816424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Лист (бланк) ответов № 2 предназначен для записи ответов на задания с развернутым ответом (строго в соответствии с требованиями инструкции к КИМ и к отдельным заданиям КИМ). Запрещается делать какие-либо записи и пометки, не относящиеся к ответам на задания, в том числе содержащие информацию о персональных данных участника экзамена.  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Дополнительный лист (бланк) ответов № 2 выдается организатором в аудитории по требованию участника экзамена в случае недостаточного количества места для записи развернутых ответов.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384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65760"/>
            <a:ext cx="8640960" cy="548640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/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>
                <a:solidFill>
                  <a:srgbClr val="00B0F0"/>
                </a:solidFill>
              </a:rPr>
              <a:t/>
            </a:r>
            <a:br>
              <a:rPr lang="ru-RU" dirty="0">
                <a:solidFill>
                  <a:srgbClr val="00B0F0"/>
                </a:solidFill>
              </a:rPr>
            </a:br>
            <a:r>
              <a:rPr lang="ru-RU" sz="2600" dirty="0" smtClean="0">
                <a:solidFill>
                  <a:srgbClr val="00B0F0"/>
                </a:solidFill>
              </a:rPr>
              <a:t> </a:t>
            </a:r>
            <a:r>
              <a:rPr lang="ru-RU" sz="2600" dirty="0">
                <a:solidFill>
                  <a:srgbClr val="00B0F0"/>
                </a:solidFill>
              </a:rPr>
              <a:t>Основные правила заполнения бланков </a:t>
            </a:r>
            <a:r>
              <a:rPr lang="ru-RU" sz="2600" dirty="0" smtClean="0">
                <a:solidFill>
                  <a:srgbClr val="00B0F0"/>
                </a:solidFill>
              </a:rPr>
              <a:t>ОГЭ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000" dirty="0">
                <a:solidFill>
                  <a:srgbClr val="7030A0"/>
                </a:solidFill>
              </a:rPr>
              <a:t>Категорически запрещается: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</a:rPr>
              <a:t>делать в полях, вне полей листов (бланков) ответов № 1 и № 2, дополнительных листах (бланках) ответов № 2 какие-либо записи и (или) пометки, не относящиеся к содержанию полей указанных листов (бланков) ответов</a:t>
            </a:r>
            <a:r>
              <a:rPr lang="ru-RU" sz="2400" dirty="0" smtClean="0">
                <a:solidFill>
                  <a:srgbClr val="002060"/>
                </a:solidFill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</a:rPr>
              <a:t>  </a:t>
            </a:r>
            <a:r>
              <a:rPr lang="ru-RU" sz="2400" dirty="0">
                <a:solidFill>
                  <a:srgbClr val="002060"/>
                </a:solidFill>
              </a:rPr>
              <a:t>использовать для заполнения листов (бланков) ответов цветные ручки вместо черной, карандаш, иные письменные принадлежности, средства для исправления внесенной в листы (бланки) ответов информации (корректирующую жидкость, ластик и др.).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8745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Завершение ГИА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600" dirty="0">
                <a:solidFill>
                  <a:srgbClr val="7030A0"/>
                </a:solidFill>
              </a:rPr>
              <a:t>За 30 минут и за 5 минут </a:t>
            </a:r>
            <a:r>
              <a:rPr lang="ru-RU" sz="2600" dirty="0">
                <a:solidFill>
                  <a:srgbClr val="002060"/>
                </a:solidFill>
              </a:rPr>
              <a:t>до окончания экзамена организаторы в аудитории сообщают участникам ГИА о скором завершении экзамена и напоминают о необходимости перенести ответы из  черновиков, КИМ для проведения ОГЭ, текстов, тем, заданий и билетов для проведения ГВЭ в листы (бланки) ответов. </a:t>
            </a:r>
          </a:p>
          <a:p>
            <a:r>
              <a:rPr lang="ru-RU" sz="2600" dirty="0" smtClean="0">
                <a:solidFill>
                  <a:srgbClr val="002060"/>
                </a:solidFill>
              </a:rPr>
              <a:t>Если </a:t>
            </a:r>
            <a:r>
              <a:rPr lang="ru-RU" sz="2600" dirty="0">
                <a:solidFill>
                  <a:srgbClr val="002060"/>
                </a:solidFill>
              </a:rPr>
              <a:t>листы (бланки) ответов и дополнительные листы (бланки) ответов содержат </a:t>
            </a:r>
            <a:r>
              <a:rPr lang="ru-RU" sz="2600" dirty="0">
                <a:solidFill>
                  <a:srgbClr val="7030A0"/>
                </a:solidFill>
              </a:rPr>
              <a:t>незаполненные области </a:t>
            </a:r>
            <a:r>
              <a:rPr lang="ru-RU" sz="2600" dirty="0">
                <a:solidFill>
                  <a:srgbClr val="002060"/>
                </a:solidFill>
              </a:rPr>
              <a:t>(за исключением регистрационных полей), то организаторы в аудитории погашают их следующим образом: </a:t>
            </a:r>
            <a:r>
              <a:rPr lang="ru-RU" sz="2600" dirty="0">
                <a:solidFill>
                  <a:srgbClr val="C00000"/>
                </a:solidFill>
              </a:rPr>
              <a:t>«</a:t>
            </a:r>
            <a:r>
              <a:rPr lang="en-US" sz="2600" dirty="0">
                <a:solidFill>
                  <a:srgbClr val="C00000"/>
                </a:solidFill>
              </a:rPr>
              <a:t>Z</a:t>
            </a:r>
            <a:r>
              <a:rPr lang="ru-RU" sz="2600" dirty="0">
                <a:solidFill>
                  <a:srgbClr val="C00000"/>
                </a:solidFill>
              </a:rPr>
              <a:t>»</a:t>
            </a:r>
            <a:r>
              <a:rPr lang="ru-RU" sz="2600" dirty="0">
                <a:solidFill>
                  <a:srgbClr val="00206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2300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Завершение ГИА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7578" y="1124744"/>
            <a:ext cx="7858877" cy="3579849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Данный </a:t>
            </a:r>
            <a:r>
              <a:rPr lang="ru-RU" sz="2000" dirty="0">
                <a:solidFill>
                  <a:srgbClr val="002060"/>
                </a:solidFill>
              </a:rPr>
              <a:t>знак </a:t>
            </a:r>
            <a:r>
              <a:rPr lang="ru-RU" sz="2000" dirty="0">
                <a:solidFill>
                  <a:srgbClr val="C00000"/>
                </a:solidFill>
              </a:rPr>
              <a:t>«</a:t>
            </a:r>
            <a:r>
              <a:rPr lang="en-US" sz="2000" dirty="0">
                <a:solidFill>
                  <a:srgbClr val="C00000"/>
                </a:solidFill>
              </a:rPr>
              <a:t>Z</a:t>
            </a:r>
            <a:r>
              <a:rPr lang="ru-RU" sz="2000" dirty="0">
                <a:solidFill>
                  <a:srgbClr val="C00000"/>
                </a:solidFill>
              </a:rPr>
              <a:t>» </a:t>
            </a:r>
            <a:r>
              <a:rPr lang="ru-RU" sz="2000" dirty="0">
                <a:solidFill>
                  <a:srgbClr val="002060"/>
                </a:solidFill>
              </a:rPr>
              <a:t>свидетельствует о завершении выполнения участником экзамена заданий КИМ, ответы на которые оформляются на листах (бланках) ответов № 2 или на дополнительных листах (бланках) ответов № 2 (при их использовании), а также свидетельствует о том, что данный участник ГИА свою экзаменационную работу </a:t>
            </a:r>
            <a:r>
              <a:rPr lang="ru-RU" sz="2000" dirty="0">
                <a:solidFill>
                  <a:srgbClr val="7030A0"/>
                </a:solidFill>
              </a:rPr>
              <a:t>завершил</a:t>
            </a:r>
            <a:r>
              <a:rPr lang="ru-RU" sz="2000" dirty="0">
                <a:solidFill>
                  <a:srgbClr val="002060"/>
                </a:solidFill>
              </a:rPr>
              <a:t> и более не будет возвращаться к оформлению своих ответов на соответствующих листах (бланках) (продолжению оформления ответов). Указанный знак проставляется </a:t>
            </a:r>
            <a:r>
              <a:rPr lang="ru-RU" sz="2000" dirty="0">
                <a:solidFill>
                  <a:srgbClr val="7030A0"/>
                </a:solidFill>
              </a:rPr>
              <a:t>на последнем листе</a:t>
            </a:r>
            <a:r>
              <a:rPr lang="ru-RU" sz="2000" dirty="0">
                <a:solidFill>
                  <a:srgbClr val="002060"/>
                </a:solidFill>
              </a:rPr>
              <a:t> соответствующего листа (бланка) ответов № 2 </a:t>
            </a:r>
            <a:r>
              <a:rPr lang="ru-RU" sz="2000" dirty="0">
                <a:solidFill>
                  <a:srgbClr val="C00000"/>
                </a:solidFill>
              </a:rPr>
              <a:t>(т.е. знак «</a:t>
            </a:r>
            <a:r>
              <a:rPr lang="en-US" sz="2000" dirty="0">
                <a:solidFill>
                  <a:srgbClr val="C00000"/>
                </a:solidFill>
              </a:rPr>
              <a:t>Z</a:t>
            </a:r>
            <a:r>
              <a:rPr lang="ru-RU" sz="2000" dirty="0">
                <a:solidFill>
                  <a:srgbClr val="C00000"/>
                </a:solidFill>
              </a:rPr>
              <a:t>» ставится только на последнем бланке в конце всей работы)</a:t>
            </a:r>
            <a:r>
              <a:rPr lang="ru-RU" sz="2000" dirty="0">
                <a:solidFill>
                  <a:srgbClr val="002060"/>
                </a:solidFill>
              </a:rPr>
              <a:t>. </a:t>
            </a:r>
            <a:endParaRPr lang="ru-RU" sz="2000" dirty="0" smtClean="0">
              <a:solidFill>
                <a:srgbClr val="002060"/>
              </a:solidFill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96282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Завершение ГИА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7578" y="1124744"/>
            <a:ext cx="7858877" cy="3579849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Например</a:t>
            </a:r>
            <a:r>
              <a:rPr lang="ru-RU" sz="2400" dirty="0">
                <a:solidFill>
                  <a:srgbClr val="7030A0"/>
                </a:solidFill>
              </a:rPr>
              <a:t>, </a:t>
            </a:r>
            <a:r>
              <a:rPr lang="ru-RU" sz="2400" dirty="0">
                <a:solidFill>
                  <a:srgbClr val="002060"/>
                </a:solidFill>
              </a:rPr>
              <a:t>если участник экзамена выполнил все задания с развернутым ответом (или посильные ему задания), оформил ответы на задания с развернутым ответом на листе (бланке) ответов № 2, дополнительные листы (бланки) ответов № 2 не запрашивал и, соответственно, не использовал их, то знак «</a:t>
            </a:r>
            <a:r>
              <a:rPr lang="en-US" sz="2400" dirty="0">
                <a:solidFill>
                  <a:srgbClr val="002060"/>
                </a:solidFill>
              </a:rPr>
              <a:t>Z</a:t>
            </a:r>
            <a:r>
              <a:rPr lang="ru-RU" sz="2400" dirty="0">
                <a:solidFill>
                  <a:srgbClr val="002060"/>
                </a:solidFill>
              </a:rPr>
              <a:t>» ставится на листе (бланке) ответов № 2 из комплекта в области указанного бланка, оставшейся незаполненной участником экзамена. 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06461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22540"/>
            <a:ext cx="8568952" cy="874211"/>
          </a:xfrm>
        </p:spPr>
        <p:txBody>
          <a:bodyPr/>
          <a:lstStyle/>
          <a:p>
            <a:r>
              <a:rPr lang="ru-RU" sz="1200" b="1" dirty="0" smtClean="0">
                <a:solidFill>
                  <a:srgbClr val="0070C0"/>
                </a:solidFill>
              </a:rPr>
              <a:t/>
            </a:r>
            <a:br>
              <a:rPr lang="ru-RU" sz="1200" b="1" dirty="0" smtClean="0">
                <a:solidFill>
                  <a:srgbClr val="0070C0"/>
                </a:solidFill>
              </a:rPr>
            </a:br>
            <a:r>
              <a:rPr lang="ru-RU" sz="1200" b="1" dirty="0" smtClean="0">
                <a:solidFill>
                  <a:srgbClr val="0070C0"/>
                </a:solidFill>
              </a:rPr>
              <a:t/>
            </a:r>
            <a:br>
              <a:rPr lang="ru-RU" sz="1200" b="1" dirty="0" smtClean="0">
                <a:solidFill>
                  <a:srgbClr val="0070C0"/>
                </a:solidFill>
              </a:rPr>
            </a:br>
            <a:r>
              <a:rPr lang="ru-RU" sz="1200" b="1" dirty="0" smtClean="0">
                <a:solidFill>
                  <a:srgbClr val="0070C0"/>
                </a:solidFill>
              </a:rPr>
              <a:t/>
            </a:r>
            <a:br>
              <a:rPr lang="ru-RU" sz="1200" b="1" dirty="0" smtClean="0">
                <a:solidFill>
                  <a:srgbClr val="0070C0"/>
                </a:solidFill>
              </a:rPr>
            </a:br>
            <a:r>
              <a:rPr lang="ru-RU" sz="1200" b="1" dirty="0">
                <a:solidFill>
                  <a:srgbClr val="0070C0"/>
                </a:solidFill>
              </a:rPr>
              <a:t/>
            </a:r>
            <a:br>
              <a:rPr lang="ru-RU" sz="1200" b="1" dirty="0">
                <a:solidFill>
                  <a:srgbClr val="0070C0"/>
                </a:solidFill>
              </a:rPr>
            </a:br>
            <a:r>
              <a:rPr lang="ru-RU" sz="1400" b="1" dirty="0" smtClean="0">
                <a:solidFill>
                  <a:srgbClr val="C00000"/>
                </a:solidFill>
              </a:rPr>
              <a:t>Выписка из </a:t>
            </a:r>
            <a:r>
              <a:rPr lang="ru-RU" sz="1400" b="1" dirty="0" smtClean="0">
                <a:solidFill>
                  <a:srgbClr val="0070C0"/>
                </a:solidFill>
              </a:rPr>
              <a:t>Методических рекомендаций</a:t>
            </a:r>
            <a:r>
              <a:rPr lang="ru-RU" sz="1400" b="1" dirty="0">
                <a:solidFill>
                  <a:srgbClr val="0070C0"/>
                </a:solidFill>
              </a:rPr>
              <a:t/>
            </a:r>
            <a:br>
              <a:rPr lang="ru-RU" sz="1400" b="1" dirty="0">
                <a:solidFill>
                  <a:srgbClr val="0070C0"/>
                </a:solidFill>
              </a:rPr>
            </a:br>
            <a:r>
              <a:rPr lang="ru-RU" sz="1400" b="1" dirty="0">
                <a:solidFill>
                  <a:srgbClr val="0070C0"/>
                </a:solidFill>
              </a:rPr>
              <a:t>по подготовке и проведению государственной итоговой </a:t>
            </a:r>
            <a:br>
              <a:rPr lang="ru-RU" sz="1400" b="1" dirty="0">
                <a:solidFill>
                  <a:srgbClr val="0070C0"/>
                </a:solidFill>
              </a:rPr>
            </a:br>
            <a:r>
              <a:rPr lang="ru-RU" sz="1400" b="1" dirty="0">
                <a:solidFill>
                  <a:srgbClr val="0070C0"/>
                </a:solidFill>
              </a:rPr>
              <a:t>аттестации по образовательным программам основного общего образования в 2022 году </a:t>
            </a:r>
            <a:br>
              <a:rPr lang="ru-RU" sz="1400" b="1" dirty="0">
                <a:solidFill>
                  <a:srgbClr val="0070C0"/>
                </a:solidFill>
              </a:rPr>
            </a:br>
            <a:r>
              <a:rPr lang="ru-RU" sz="1400" b="1" dirty="0" smtClean="0">
                <a:solidFill>
                  <a:srgbClr val="C00000"/>
                </a:solidFill>
              </a:rPr>
              <a:t>(Приложение  </a:t>
            </a:r>
            <a:r>
              <a:rPr lang="ru-RU" sz="1400" b="1" dirty="0">
                <a:solidFill>
                  <a:srgbClr val="C00000"/>
                </a:solidFill>
              </a:rPr>
              <a:t>к письму  Приложение 1 к письму  </a:t>
            </a:r>
            <a:r>
              <a:rPr lang="ru-RU" sz="1400" b="1" dirty="0" err="1" smtClean="0">
                <a:solidFill>
                  <a:srgbClr val="C00000"/>
                </a:solidFill>
              </a:rPr>
              <a:t>Рособрнадзора</a:t>
            </a:r>
            <a:r>
              <a:rPr lang="ru-RU" sz="1400" b="1" dirty="0" smtClean="0">
                <a:solidFill>
                  <a:srgbClr val="C00000"/>
                </a:solidFill>
              </a:rPr>
              <a:t> </a:t>
            </a:r>
            <a:r>
              <a:rPr lang="ru-RU" sz="1400" b="1" dirty="0">
                <a:solidFill>
                  <a:srgbClr val="C00000"/>
                </a:solidFill>
              </a:rPr>
              <a:t>от 31.01.2022 г. № 04-18 </a:t>
            </a:r>
            <a:br>
              <a:rPr lang="ru-RU" sz="1400" b="1" dirty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340768"/>
            <a:ext cx="7781488" cy="3339709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Участники 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ГИА выполняют экзаменационные работы на листах (бланках) ответов, включающих в себя:  </a:t>
            </a:r>
          </a:p>
          <a:p>
            <a:pPr lvl="0" fontAlgn="base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2060"/>
                </a:solidFill>
              </a:rPr>
              <a:t>бланк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ответов</a:t>
            </a:r>
            <a:r>
              <a:rPr lang="en-US" sz="2400" dirty="0">
                <a:solidFill>
                  <a:srgbClr val="002060"/>
                </a:solidFill>
              </a:rPr>
              <a:t> №1 </a:t>
            </a:r>
            <a:endParaRPr lang="ru-RU" sz="2400" dirty="0">
              <a:solidFill>
                <a:srgbClr val="002060"/>
              </a:solidFill>
            </a:endParaRPr>
          </a:p>
          <a:p>
            <a:pPr lvl="0" fontAlgn="base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2060"/>
                </a:solidFill>
              </a:rPr>
              <a:t>бланк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ответов</a:t>
            </a:r>
            <a:r>
              <a:rPr lang="en-US" sz="2400" dirty="0">
                <a:solidFill>
                  <a:srgbClr val="002060"/>
                </a:solidFill>
              </a:rPr>
              <a:t> №2 </a:t>
            </a:r>
            <a:r>
              <a:rPr lang="en-US" sz="2400" dirty="0" err="1">
                <a:solidFill>
                  <a:srgbClr val="002060"/>
                </a:solidFill>
              </a:rPr>
              <a:t>лист</a:t>
            </a:r>
            <a:r>
              <a:rPr lang="en-US" sz="2400" dirty="0">
                <a:solidFill>
                  <a:srgbClr val="002060"/>
                </a:solidFill>
              </a:rPr>
              <a:t> 1 </a:t>
            </a:r>
            <a:endParaRPr lang="ru-RU" sz="2400" dirty="0">
              <a:solidFill>
                <a:srgbClr val="002060"/>
              </a:solidFill>
            </a:endParaRPr>
          </a:p>
          <a:p>
            <a:pPr lvl="0" fontAlgn="base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2060"/>
                </a:solidFill>
              </a:rPr>
              <a:t>бланк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ответов</a:t>
            </a:r>
            <a:r>
              <a:rPr lang="en-US" sz="2400" dirty="0">
                <a:solidFill>
                  <a:srgbClr val="002060"/>
                </a:solidFill>
              </a:rPr>
              <a:t> №2 </a:t>
            </a:r>
            <a:r>
              <a:rPr lang="en-US" sz="2400" dirty="0" err="1">
                <a:solidFill>
                  <a:srgbClr val="002060"/>
                </a:solidFill>
              </a:rPr>
              <a:t>лист</a:t>
            </a:r>
            <a:r>
              <a:rPr lang="en-US" sz="2400" dirty="0">
                <a:solidFill>
                  <a:srgbClr val="002060"/>
                </a:solidFill>
              </a:rPr>
              <a:t> 2 </a:t>
            </a:r>
            <a:endParaRPr lang="ru-RU" sz="2400" dirty="0">
              <a:solidFill>
                <a:srgbClr val="002060"/>
              </a:solidFill>
            </a:endParaRPr>
          </a:p>
          <a:p>
            <a:pPr lvl="0" fontAlgn="base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2060"/>
                </a:solidFill>
              </a:rPr>
              <a:t>дополнительный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бланк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ответов</a:t>
            </a:r>
            <a:r>
              <a:rPr lang="en-US" sz="2400" dirty="0">
                <a:solidFill>
                  <a:srgbClr val="002060"/>
                </a:solidFill>
              </a:rPr>
              <a:t> №2 </a:t>
            </a:r>
            <a:endParaRPr lang="ru-RU" sz="2400" dirty="0">
              <a:solidFill>
                <a:srgbClr val="002060"/>
              </a:solidFill>
            </a:endParaRPr>
          </a:p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Б</a:t>
            </a:r>
            <a:r>
              <a:rPr lang="en-US" sz="2400" dirty="0" err="1" smtClean="0">
                <a:solidFill>
                  <a:srgbClr val="FF0000"/>
                </a:solidFill>
              </a:rPr>
              <a:t>ланки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односторонние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64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Описание бланков </a:t>
            </a:r>
            <a:r>
              <a:rPr lang="ru-RU" dirty="0" smtClean="0">
                <a:solidFill>
                  <a:srgbClr val="0070C0"/>
                </a:solidFill>
              </a:rPr>
              <a:t>ОГЭ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052736"/>
            <a:ext cx="7520940" cy="3579849"/>
          </a:xfrm>
        </p:spPr>
        <p:txBody>
          <a:bodyPr/>
          <a:lstStyle/>
          <a:p>
            <a:pPr lvl="1" fontAlgn="base"/>
            <a:r>
              <a:rPr lang="ru-RU" sz="2400" b="1" dirty="0">
                <a:solidFill>
                  <a:srgbClr val="002060"/>
                </a:solidFill>
              </a:rPr>
              <a:t>Бланки являются машиночитаемыми формами, имеют размер 210мм×297мм (формат А4). </a:t>
            </a:r>
          </a:p>
          <a:p>
            <a:pPr lvl="1" fontAlgn="base"/>
            <a:r>
              <a:rPr lang="ru-RU" sz="2400" b="1" dirty="0">
                <a:solidFill>
                  <a:srgbClr val="002060"/>
                </a:solidFill>
              </a:rPr>
              <a:t>При заполнении бланков ОГЭ необходимо соблюдать </a:t>
            </a:r>
            <a:r>
              <a:rPr lang="ru-RU" sz="2400" b="1" dirty="0" smtClean="0">
                <a:solidFill>
                  <a:srgbClr val="002060"/>
                </a:solidFill>
              </a:rPr>
              <a:t>Правила</a:t>
            </a:r>
            <a:r>
              <a:rPr lang="ru-RU" sz="2400" b="1" dirty="0">
                <a:solidFill>
                  <a:srgbClr val="002060"/>
                </a:solidFill>
              </a:rPr>
              <a:t>, так как информация, внесенная в бланки, сканируется и обрабатывается с использованием специальных аппаратно-программных средств. </a:t>
            </a:r>
          </a:p>
          <a:p>
            <a:pPr lvl="1" fontAlgn="base"/>
            <a:r>
              <a:rPr lang="ru-RU" sz="2400" b="1" dirty="0">
                <a:solidFill>
                  <a:srgbClr val="002060"/>
                </a:solidFill>
              </a:rPr>
              <a:t>Все бланки ОГЭ заполняются </a:t>
            </a:r>
            <a:r>
              <a:rPr lang="ru-RU" sz="2400" b="1" dirty="0" err="1">
                <a:solidFill>
                  <a:srgbClr val="002060"/>
                </a:solidFill>
              </a:rPr>
              <a:t>гелевой</a:t>
            </a:r>
            <a:r>
              <a:rPr lang="ru-RU" sz="2400" b="1" dirty="0">
                <a:solidFill>
                  <a:srgbClr val="002060"/>
                </a:solidFill>
              </a:rPr>
              <a:t> или капиллярной ручкой </a:t>
            </a:r>
            <a:r>
              <a:rPr lang="ru-RU" sz="2400" b="1" dirty="0">
                <a:solidFill>
                  <a:srgbClr val="7030A0"/>
                </a:solidFill>
              </a:rPr>
              <a:t>с чернилами черного цвета.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697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 Бланк ответов № 1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Участник экзамена должен изображать </a:t>
            </a:r>
            <a:r>
              <a:rPr lang="ru-RU" sz="2400" dirty="0">
                <a:solidFill>
                  <a:srgbClr val="7030A0"/>
                </a:solidFill>
              </a:rPr>
              <a:t>каждую </a:t>
            </a:r>
            <a:r>
              <a:rPr lang="ru-RU" sz="2400" dirty="0" smtClean="0">
                <a:solidFill>
                  <a:srgbClr val="7030A0"/>
                </a:solidFill>
              </a:rPr>
              <a:t>цифру и </a:t>
            </a:r>
            <a:r>
              <a:rPr lang="ru-RU" sz="2400" dirty="0">
                <a:solidFill>
                  <a:srgbClr val="7030A0"/>
                </a:solidFill>
              </a:rPr>
              <a:t>букву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 во всех заполняемых полях бланков, </a:t>
            </a:r>
            <a:r>
              <a:rPr lang="ru-RU" sz="2400" dirty="0">
                <a:solidFill>
                  <a:srgbClr val="C00000"/>
                </a:solidFill>
              </a:rPr>
              <a:t>тщательно копируя образец </a:t>
            </a:r>
            <a:r>
              <a:rPr lang="ru-RU" sz="2400" dirty="0">
                <a:solidFill>
                  <a:srgbClr val="7030A0"/>
                </a:solidFill>
              </a:rPr>
              <a:t>ее написания из строки с образцами написания символов, расположенной в верхней части бланка ответов №1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Небрежное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написание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символов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может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привести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к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тому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что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при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автоматизированной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обработке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символ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может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быть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распознан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неправильно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35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Бланки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781488" cy="3579849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Каждое </a:t>
            </a:r>
            <a:r>
              <a:rPr lang="ru-RU" sz="2400" dirty="0">
                <a:solidFill>
                  <a:srgbClr val="002060"/>
                </a:solidFill>
              </a:rPr>
              <a:t>поле в бланках заполняется, начиная </a:t>
            </a:r>
            <a:r>
              <a:rPr lang="ru-RU" sz="2400" dirty="0">
                <a:solidFill>
                  <a:srgbClr val="C00000"/>
                </a:solidFill>
              </a:rPr>
              <a:t>с первой позиции</a:t>
            </a:r>
            <a:r>
              <a:rPr lang="ru-RU" sz="2400" dirty="0">
                <a:solidFill>
                  <a:srgbClr val="002060"/>
                </a:solidFill>
              </a:rPr>
              <a:t> (в том числе и поля для занесения фамилии, имени и отчества (при наличии) участника экзамена, реквизитов документа, удостоверяющего личность). 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Если участник экзамена </a:t>
            </a:r>
            <a:r>
              <a:rPr lang="ru-RU" sz="2400" dirty="0">
                <a:solidFill>
                  <a:srgbClr val="7030A0"/>
                </a:solidFill>
              </a:rPr>
              <a:t>не имеет информации </a:t>
            </a:r>
            <a:r>
              <a:rPr lang="ru-RU" sz="2400" dirty="0">
                <a:solidFill>
                  <a:srgbClr val="002060"/>
                </a:solidFill>
              </a:rPr>
              <a:t>для заполнения какого-то конкретного поля, он должен оставить его </a:t>
            </a:r>
            <a:r>
              <a:rPr lang="ru-RU" sz="2400" dirty="0">
                <a:solidFill>
                  <a:srgbClr val="7030A0"/>
                </a:solidFill>
              </a:rPr>
              <a:t>пустым</a:t>
            </a:r>
            <a:r>
              <a:rPr lang="ru-RU" sz="2400" dirty="0">
                <a:solidFill>
                  <a:srgbClr val="002060"/>
                </a:solidFill>
              </a:rPr>
              <a:t> (не делать прочерков). </a:t>
            </a:r>
          </a:p>
        </p:txBody>
      </p:sp>
    </p:spTree>
    <p:extLst>
      <p:ext uri="{BB962C8B-B14F-4D97-AF65-F5344CB8AC3E}">
        <p14:creationId xmlns:p14="http://schemas.microsoft.com/office/powerpoint/2010/main" val="47728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Бланки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836712"/>
            <a:ext cx="7520940" cy="3843765"/>
          </a:xfrm>
        </p:spPr>
        <p:txBody>
          <a:bodyPr>
            <a:normAutofit/>
          </a:bodyPr>
          <a:lstStyle/>
          <a:p>
            <a:pPr lvl="1" fontAlgn="base"/>
            <a:endParaRPr lang="ru-RU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 fontAlgn="base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При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записи ответов необходимо строго следовать инструкциям по выполнению работы (к группе заданий, отдельным заданиям), указанным в КИМ. 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lvl="1" indent="0" fontAlgn="base">
              <a:buNone/>
            </a:pPr>
            <a:endParaRPr lang="ru-RU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 fontAlgn="base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На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бланках ответов № 2 (лист 1 и лист 2), а также на дополнительном бланке ответов № 2 не должно быть пометок, содержащих информацию о личности участника экзамена. </a:t>
            </a:r>
          </a:p>
          <a:p>
            <a:pPr lvl="1" fontAlgn="base"/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50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116632"/>
            <a:ext cx="7520940" cy="864096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Основные правила заполнения (бланков) ответов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80728"/>
            <a:ext cx="7520940" cy="3744416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7030A0"/>
                </a:solidFill>
              </a:rPr>
              <a:t>Краткий ответ </a:t>
            </a:r>
            <a:r>
              <a:rPr lang="ru-RU" sz="2400" dirty="0">
                <a:solidFill>
                  <a:srgbClr val="002060"/>
                </a:solidFill>
              </a:rPr>
              <a:t>в соответствии с инструкцией к заданию может быть записан только в виде: одной цифры; целого числа (возможно использование знака «минус»); конечной десятичной дроби (возможно использование знака «минус»); последовательности символов , состоящей из букв и (или) цифр; слова или словосочетания (нескольких слов). </a:t>
            </a:r>
            <a:endParaRPr lang="ru-RU" sz="24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11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116632"/>
            <a:ext cx="7520940" cy="864096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Основные правила заполнения (бланков) ответов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80728"/>
            <a:ext cx="7520940" cy="3744416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В </a:t>
            </a:r>
            <a:r>
              <a:rPr lang="ru-RU" sz="2000" dirty="0">
                <a:solidFill>
                  <a:srgbClr val="002060"/>
                </a:solidFill>
              </a:rPr>
              <a:t>случае если ответ на задание требуется записать в виде последовательности цифр (чисел) или букв, то ответ в поле листа (бланка) ответа № 1 необходимо </a:t>
            </a:r>
            <a:r>
              <a:rPr lang="ru-RU" sz="2000" dirty="0">
                <a:solidFill>
                  <a:srgbClr val="7030A0"/>
                </a:solidFill>
              </a:rPr>
              <a:t>записать в соответствии с инструкцией к заданию</a:t>
            </a:r>
            <a:r>
              <a:rPr lang="ru-RU" sz="2000" dirty="0">
                <a:solidFill>
                  <a:srgbClr val="002060"/>
                </a:solidFill>
              </a:rPr>
              <a:t>: в виде последовательности цифр (чисел) или букв, без каких-либо разделительных символов, в том числе пробелов, т.е. нельзя оставлять пустые клеточки, запятые и другие разделительные символы между цифрами (числами) или буквами) последовательности. При оценивании кратких ответов на задания, где ответом является последовательность символов, порядок следования символов последовательности влияет на оценивание такого ответа. </a:t>
            </a:r>
          </a:p>
        </p:txBody>
      </p:sp>
    </p:spTree>
    <p:extLst>
      <p:ext uri="{BB962C8B-B14F-4D97-AF65-F5344CB8AC3E}">
        <p14:creationId xmlns:p14="http://schemas.microsoft.com/office/powerpoint/2010/main" val="302740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Заполнение бланка ответов №1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rgbClr val="002060"/>
                </a:solidFill>
              </a:rPr>
              <a:t>По </a:t>
            </a:r>
            <a:r>
              <a:rPr lang="ru-RU" sz="2000" dirty="0">
                <a:solidFill>
                  <a:srgbClr val="002060"/>
                </a:solidFill>
              </a:rPr>
              <a:t>указанию ответственного организатора в аудитории участники экзамена заполняют верхнюю часть бланка ответов № 1. 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Ответственный </a:t>
            </a:r>
            <a:r>
              <a:rPr lang="ru-RU" sz="2000" dirty="0">
                <a:solidFill>
                  <a:srgbClr val="002060"/>
                </a:solidFill>
              </a:rPr>
              <a:t>организатор в аудитории проверяет правильность заполнения регистрационных полей у каждого участника экзамена и соответствие данных участника экзамена (ФИО, серии и номера документа, удостоверяющего личность) в регистрационных полях и документе, удостоверяющем личность. В случае обнаружения ошибочного заполнения регистрационных полей организаторы дают указание участнику экзамена внести соответствующие исправления.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016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486</TotalTime>
  <Words>1312</Words>
  <Application>Microsoft Office PowerPoint</Application>
  <PresentationFormat>Экран (4:3)</PresentationFormat>
  <Paragraphs>57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Franklin Gothic Book</vt:lpstr>
      <vt:lpstr>Franklin Gothic Medium</vt:lpstr>
      <vt:lpstr>Times New Roman</vt:lpstr>
      <vt:lpstr>Tunga</vt:lpstr>
      <vt:lpstr>Wingdings</vt:lpstr>
      <vt:lpstr>Углы</vt:lpstr>
      <vt:lpstr>Правила заполнения бланков ГИА в 2022 году</vt:lpstr>
      <vt:lpstr>    Выписка из Методических рекомендаций по подготовке и проведению государственной итоговой  аттестации по образовательным программам основного общего образования в 2022 году  (Приложение  к письму  Приложение 1 к письму  Рособрнадзора от 31.01.2022 г. № 04-18   </vt:lpstr>
      <vt:lpstr> Описание бланков ОГЭ </vt:lpstr>
      <vt:lpstr> Бланк ответов № 1 </vt:lpstr>
      <vt:lpstr>Бланки</vt:lpstr>
      <vt:lpstr>Бланки</vt:lpstr>
      <vt:lpstr>Основные правила заполнения (бланков) ответов</vt:lpstr>
      <vt:lpstr>Основные правила заполнения (бланков) ответов</vt:lpstr>
      <vt:lpstr>Заполнение бланка ответов №1 </vt:lpstr>
      <vt:lpstr>Заполнение бланка ответов №1 </vt:lpstr>
      <vt:lpstr>Заполнение бланка ответов №1 </vt:lpstr>
      <vt:lpstr>Замена ошибочных ответов </vt:lpstr>
      <vt:lpstr>Замена ошибочных ответов </vt:lpstr>
      <vt:lpstr>  Заполнение бланка ответов №2 и дополнительного листа бланка ответов № 2    </vt:lpstr>
      <vt:lpstr>   Основные правила заполнения бланков ОГЭ    </vt:lpstr>
      <vt:lpstr>Завершение ГИА </vt:lpstr>
      <vt:lpstr>Завершение ГИА </vt:lpstr>
      <vt:lpstr>Завершение ГИА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заполнения бланков ЕГЭ в 2022 году</dc:title>
  <dc:creator>Завуч</dc:creator>
  <cp:lastModifiedBy>Завуч</cp:lastModifiedBy>
  <cp:revision>26</cp:revision>
  <dcterms:created xsi:type="dcterms:W3CDTF">2022-03-17T06:11:28Z</dcterms:created>
  <dcterms:modified xsi:type="dcterms:W3CDTF">2022-03-23T08:04:20Z</dcterms:modified>
</cp:coreProperties>
</file>