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5"/>
  </p:notesMasterIdLst>
  <p:sldIdLst>
    <p:sldId id="256" r:id="rId2"/>
    <p:sldId id="307" r:id="rId3"/>
    <p:sldId id="327" r:id="rId4"/>
    <p:sldId id="328" r:id="rId5"/>
    <p:sldId id="346" r:id="rId6"/>
    <p:sldId id="335" r:id="rId7"/>
    <p:sldId id="336" r:id="rId8"/>
    <p:sldId id="338" r:id="rId9"/>
    <p:sldId id="342" r:id="rId10"/>
    <p:sldId id="340" r:id="rId11"/>
    <p:sldId id="316" r:id="rId12"/>
    <p:sldId id="301" r:id="rId13"/>
    <p:sldId id="318" r:id="rId14"/>
    <p:sldId id="323" r:id="rId15"/>
    <p:sldId id="298" r:id="rId16"/>
    <p:sldId id="321" r:id="rId17"/>
    <p:sldId id="319" r:id="rId18"/>
    <p:sldId id="322" r:id="rId19"/>
    <p:sldId id="297" r:id="rId20"/>
    <p:sldId id="313" r:id="rId21"/>
    <p:sldId id="299" r:id="rId22"/>
    <p:sldId id="306" r:id="rId23"/>
    <p:sldId id="304" r:id="rId24"/>
    <p:sldId id="305" r:id="rId25"/>
    <p:sldId id="303" r:id="rId26"/>
    <p:sldId id="291" r:id="rId27"/>
    <p:sldId id="292" r:id="rId28"/>
    <p:sldId id="314" r:id="rId29"/>
    <p:sldId id="343" r:id="rId30"/>
    <p:sldId id="344" r:id="rId31"/>
    <p:sldId id="345" r:id="rId32"/>
    <p:sldId id="315" r:id="rId33"/>
    <p:sldId id="312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7509"/>
    <a:srgbClr val="E97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D8CB6-8B02-48DD-B8A4-87B3F5491746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ED666-1B8E-412C-8055-8EED3C53A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99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ED666-1B8E-412C-8055-8EED3C53AA9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ED666-1B8E-412C-8055-8EED3C53AA93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B751-987D-434E-8E96-C630E2584485}" type="datetime1">
              <a:rPr lang="ru-RU" smtClean="0"/>
              <a:pPr/>
              <a:t>14.09.2023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6DCF-DA28-4F55-A6BF-F9BB677B345B}" type="datetime1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2482-197A-4BAD-9364-C01B1EBD5649}" type="datetime1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9BBD-E77C-4E0F-B4E8-E685414CCED6}" type="datetime1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A9FA-9FA4-40DF-A9AE-2F7A9E571568}" type="datetime1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AC8A-CC15-4BE1-A8F7-417AA31F6D9E}" type="datetime1">
              <a:rPr lang="ru-RU" smtClean="0"/>
              <a:pPr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09EE-CA62-4586-ADFA-67CCA8BA89A8}" type="datetime1">
              <a:rPr lang="ru-RU" smtClean="0"/>
              <a:pPr/>
              <a:t>14.09.2023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C9BB-FB76-4C92-9925-0CB5CBC3BA2F}" type="datetime1">
              <a:rPr lang="ru-RU" smtClean="0"/>
              <a:pPr/>
              <a:t>14.09.2023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762A-9931-4F8E-B687-A08D69ABF0E1}" type="datetime1">
              <a:rPr lang="ru-RU" smtClean="0"/>
              <a:pPr/>
              <a:t>14.09.2023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7DC3-25F4-40A7-9552-5DAFA4494BDC}" type="datetime1">
              <a:rPr lang="ru-RU" smtClean="0"/>
              <a:pPr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03E7-B65A-4937-AE31-CDA607E1EECD}" type="datetime1">
              <a:rPr lang="ru-RU" smtClean="0"/>
              <a:pPr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5D34B0-BE51-4025-9C7F-DDCE01EA93DC}" type="datetime1">
              <a:rPr lang="ru-RU" smtClean="0"/>
              <a:pPr/>
              <a:t>14.09.2023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C21C1C-1137-45FD-A224-8C401D29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" TargetMode="External"/><Relationship Id="rId2" Type="http://schemas.openxmlformats.org/officeDocument/2006/relationships/hyperlink" Target="http://obrnadzor.gov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u.sbor.net/" TargetMode="External"/><Relationship Id="rId5" Type="http://schemas.openxmlformats.org/officeDocument/2006/relationships/hyperlink" Target="http://edu.lenobl.ru/" TargetMode="External"/><Relationship Id="rId4" Type="http://schemas.openxmlformats.org/officeDocument/2006/relationships/hyperlink" Target="http://ege.edu.ru/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401021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Родительское </a:t>
            </a:r>
            <a:r>
              <a:rPr lang="ru-RU" dirty="0" smtClean="0"/>
              <a:t>собрание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rgbClr val="002060"/>
                </a:solidFill>
              </a:rPr>
              <a:t>Государственная итоговая аттестация в 2024 году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6000768"/>
            <a:ext cx="5745250" cy="4238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14.09.2023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>
                <a:solidFill>
                  <a:srgbClr val="E17509"/>
                </a:solidFill>
                <a:effectLst/>
                <a:latin typeface="Open sans"/>
              </a:rPr>
              <a:t>Итоговое сочинение (изложение) в </a:t>
            </a:r>
            <a:r>
              <a:rPr lang="ru-RU" altLang="ru-RU" sz="2400" dirty="0" smtClean="0">
                <a:solidFill>
                  <a:srgbClr val="E17509"/>
                </a:solidFill>
                <a:effectLst/>
                <a:latin typeface="Open sans"/>
              </a:rPr>
              <a:t>2023/2024 </a:t>
            </a:r>
            <a:r>
              <a:rPr lang="ru-RU" altLang="ru-RU" sz="2400" dirty="0" err="1">
                <a:solidFill>
                  <a:srgbClr val="E17509"/>
                </a:solidFill>
                <a:effectLst/>
                <a:latin typeface="Open sans"/>
              </a:rPr>
              <a:t>у.г</a:t>
            </a:r>
            <a:r>
              <a:rPr lang="ru-RU" altLang="ru-RU" sz="2400" dirty="0">
                <a:solidFill>
                  <a:srgbClr val="E17509"/>
                </a:solidFill>
                <a:effectLst/>
                <a:latin typeface="Open sans"/>
              </a:rPr>
              <a:t>.</a:t>
            </a:r>
            <a:br>
              <a:rPr lang="ru-RU" altLang="ru-RU" sz="2400" dirty="0">
                <a:solidFill>
                  <a:srgbClr val="E17509"/>
                </a:solidFill>
                <a:effectLst/>
                <a:latin typeface="Open sans"/>
              </a:rPr>
            </a:br>
            <a:endParaRPr lang="ru-RU" dirty="0">
              <a:solidFill>
                <a:srgbClr val="E1750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spcBef>
                <a:spcPct val="20000"/>
              </a:spcBef>
              <a:buClr>
                <a:srgbClr val="31B6FD"/>
              </a:buClr>
              <a:buSzPct val="100000"/>
              <a:buNone/>
            </a:pPr>
            <a:r>
              <a:rPr lang="ru-RU" sz="1900" b="1" dirty="0">
                <a:solidFill>
                  <a:srgbClr val="002060"/>
                </a:solidFill>
                <a:latin typeface="Open sans"/>
              </a:rPr>
              <a:t>Оценивание сочинения</a:t>
            </a:r>
          </a:p>
          <a:p>
            <a:pPr marL="0" lvl="0" indent="0">
              <a:spcBef>
                <a:spcPct val="20000"/>
              </a:spcBef>
              <a:buClr>
                <a:srgbClr val="31B6FD"/>
              </a:buClr>
              <a:buSzPct val="100000"/>
              <a:buNone/>
            </a:pPr>
            <a:endParaRPr lang="ru-RU" sz="1900" b="1" dirty="0">
              <a:solidFill>
                <a:srgbClr val="002060"/>
              </a:solidFill>
              <a:latin typeface="Open sans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altLang="ru-RU" sz="19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Если</a:t>
            </a:r>
            <a:r>
              <a:rPr lang="ru-RU" altLang="ru-RU" sz="1900" b="1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  </a:t>
            </a:r>
            <a:r>
              <a:rPr lang="ru-RU" altLang="ru-RU" sz="19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ставится</a:t>
            </a:r>
            <a:r>
              <a:rPr lang="ru-RU" altLang="ru-RU" sz="1900" b="1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 </a:t>
            </a:r>
            <a:r>
              <a:rPr lang="ru-RU" altLang="ru-RU" sz="1900" dirty="0">
                <a:solidFill>
                  <a:srgbClr val="002060"/>
                </a:solidFill>
                <a:latin typeface="Open sans"/>
              </a:rPr>
              <a:t>«</a:t>
            </a:r>
            <a:r>
              <a:rPr lang="ru-RU" altLang="ru-RU" sz="1900" b="1" dirty="0">
                <a:solidFill>
                  <a:srgbClr val="002060"/>
                </a:solidFill>
                <a:latin typeface="Open sans"/>
              </a:rPr>
              <a:t>незачет</a:t>
            </a:r>
            <a:r>
              <a:rPr lang="ru-RU" altLang="ru-RU" sz="1900" dirty="0">
                <a:solidFill>
                  <a:srgbClr val="002060"/>
                </a:solidFill>
                <a:latin typeface="Open sans"/>
              </a:rPr>
              <a:t>» за невыполнение </a:t>
            </a:r>
            <a:r>
              <a:rPr lang="ru-RU" altLang="ru-RU" sz="1900" b="1" dirty="0">
                <a:solidFill>
                  <a:srgbClr val="002060"/>
                </a:solidFill>
                <a:latin typeface="Open sans"/>
              </a:rPr>
              <a:t>требования № 1, </a:t>
            </a:r>
            <a:br>
              <a:rPr lang="ru-RU" altLang="ru-RU" sz="1900" b="1" dirty="0">
                <a:solidFill>
                  <a:srgbClr val="002060"/>
                </a:solidFill>
                <a:latin typeface="Open sans"/>
              </a:rPr>
            </a:br>
            <a:r>
              <a:rPr lang="ru-RU" altLang="ru-RU" sz="1900" b="1" dirty="0">
                <a:solidFill>
                  <a:srgbClr val="002060"/>
                </a:solidFill>
                <a:latin typeface="Open sans"/>
              </a:rPr>
              <a:t>то в клетки по всем критериям оценивания выставляется «незачет»</a:t>
            </a:r>
            <a:r>
              <a:rPr lang="ru-RU" altLang="ru-RU" sz="1900" dirty="0">
                <a:solidFill>
                  <a:srgbClr val="002060"/>
                </a:solidFill>
                <a:latin typeface="Open sans"/>
              </a:rPr>
              <a:t>. </a:t>
            </a:r>
            <a:br>
              <a:rPr lang="ru-RU" altLang="ru-RU" sz="1900" dirty="0">
                <a:solidFill>
                  <a:srgbClr val="002060"/>
                </a:solidFill>
                <a:latin typeface="Open sans"/>
              </a:rPr>
            </a:br>
            <a:r>
              <a:rPr lang="ru-RU" altLang="ru-RU" sz="1900" dirty="0">
                <a:solidFill>
                  <a:srgbClr val="002060"/>
                </a:solidFill>
                <a:latin typeface="Open sans"/>
              </a:rPr>
              <a:t>В поле «Результат проверки ИСИ» ставится «незачет» </a:t>
            </a:r>
            <a:br>
              <a:rPr lang="ru-RU" altLang="ru-RU" sz="1900" dirty="0">
                <a:solidFill>
                  <a:srgbClr val="002060"/>
                </a:solidFill>
                <a:latin typeface="Open sans"/>
              </a:rPr>
            </a:br>
            <a:r>
              <a:rPr lang="ru-RU" altLang="ru-RU" sz="1900" dirty="0">
                <a:solidFill>
                  <a:srgbClr val="002060"/>
                </a:solidFill>
                <a:latin typeface="Open sans"/>
              </a:rPr>
              <a:t>(такие ИСИ не проверяются по критериям оценивания).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endParaRPr lang="ru-RU" altLang="ru-RU" sz="1900" dirty="0">
              <a:solidFill>
                <a:srgbClr val="002060"/>
              </a:solidFill>
              <a:latin typeface="Open sans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altLang="ru-RU" sz="19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Если</a:t>
            </a:r>
            <a:r>
              <a:rPr lang="ru-RU" altLang="ru-RU" sz="1900" b="1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  </a:t>
            </a:r>
            <a:r>
              <a:rPr lang="ru-RU" altLang="ru-RU" sz="19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ставится</a:t>
            </a:r>
            <a:r>
              <a:rPr lang="ru-RU" altLang="ru-RU" sz="1900" b="1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 </a:t>
            </a:r>
            <a:r>
              <a:rPr lang="ru-RU" altLang="ru-RU" sz="1900" dirty="0">
                <a:solidFill>
                  <a:srgbClr val="002060"/>
                </a:solidFill>
                <a:latin typeface="Open sans"/>
              </a:rPr>
              <a:t>«</a:t>
            </a:r>
            <a:r>
              <a:rPr lang="ru-RU" altLang="ru-RU" sz="1900" b="1" dirty="0">
                <a:solidFill>
                  <a:srgbClr val="002060"/>
                </a:solidFill>
                <a:latin typeface="Open sans"/>
              </a:rPr>
              <a:t>незачет</a:t>
            </a:r>
            <a:r>
              <a:rPr lang="ru-RU" altLang="ru-RU" sz="1900" dirty="0">
                <a:solidFill>
                  <a:srgbClr val="002060"/>
                </a:solidFill>
                <a:latin typeface="Open sans"/>
              </a:rPr>
              <a:t>» за невыполнение </a:t>
            </a:r>
            <a:r>
              <a:rPr lang="ru-RU" altLang="ru-RU" sz="1900" b="1" dirty="0">
                <a:solidFill>
                  <a:srgbClr val="002060"/>
                </a:solidFill>
                <a:latin typeface="Open sans"/>
              </a:rPr>
              <a:t>требования № 2, </a:t>
            </a:r>
            <a:br>
              <a:rPr lang="ru-RU" altLang="ru-RU" sz="1900" b="1" dirty="0">
                <a:solidFill>
                  <a:srgbClr val="002060"/>
                </a:solidFill>
                <a:latin typeface="Open sans"/>
              </a:rPr>
            </a:br>
            <a:r>
              <a:rPr lang="ru-RU" altLang="ru-RU" sz="1900" b="1" dirty="0">
                <a:solidFill>
                  <a:srgbClr val="002060"/>
                </a:solidFill>
                <a:latin typeface="Open sans"/>
              </a:rPr>
              <a:t>то в клетки по всем критериям оценивания выставляется «незачет»</a:t>
            </a:r>
            <a:r>
              <a:rPr lang="ru-RU" altLang="ru-RU" sz="1900" dirty="0">
                <a:solidFill>
                  <a:srgbClr val="002060"/>
                </a:solidFill>
                <a:latin typeface="Open sans"/>
              </a:rPr>
              <a:t>. </a:t>
            </a:r>
            <a:br>
              <a:rPr lang="ru-RU" altLang="ru-RU" sz="1900" dirty="0">
                <a:solidFill>
                  <a:srgbClr val="002060"/>
                </a:solidFill>
                <a:latin typeface="Open sans"/>
              </a:rPr>
            </a:br>
            <a:r>
              <a:rPr lang="ru-RU" altLang="ru-RU" sz="1900" dirty="0">
                <a:solidFill>
                  <a:srgbClr val="002060"/>
                </a:solidFill>
                <a:latin typeface="Open sans"/>
              </a:rPr>
              <a:t>В поле «Результат проверки ИСИ» ставится «незачет» </a:t>
            </a:r>
            <a:br>
              <a:rPr lang="ru-RU" altLang="ru-RU" sz="1900" dirty="0">
                <a:solidFill>
                  <a:srgbClr val="002060"/>
                </a:solidFill>
                <a:latin typeface="Open sans"/>
              </a:rPr>
            </a:br>
            <a:r>
              <a:rPr lang="ru-RU" altLang="ru-RU" sz="1900" dirty="0">
                <a:solidFill>
                  <a:srgbClr val="002060"/>
                </a:solidFill>
                <a:latin typeface="Open sans"/>
              </a:rPr>
              <a:t>(такие ИСИ не проверяются по критериям оценивания).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endParaRPr lang="ru-RU" altLang="ru-RU" sz="1900" dirty="0">
              <a:solidFill>
                <a:srgbClr val="002060"/>
              </a:solidFill>
              <a:latin typeface="Open sans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altLang="ru-RU" sz="1900" dirty="0">
                <a:solidFill>
                  <a:srgbClr val="002060"/>
                </a:solidFill>
                <a:latin typeface="Open sans"/>
              </a:rPr>
              <a:t>Если за ИСИ по </a:t>
            </a:r>
            <a:r>
              <a:rPr lang="ru-RU" altLang="ru-RU" sz="1900" b="1" dirty="0">
                <a:solidFill>
                  <a:srgbClr val="002060"/>
                </a:solidFill>
                <a:latin typeface="Open sans"/>
              </a:rPr>
              <a:t>критерию № 1 </a:t>
            </a:r>
            <a:r>
              <a:rPr lang="ru-RU" altLang="ru-RU" sz="1900" dirty="0">
                <a:solidFill>
                  <a:srgbClr val="002060"/>
                </a:solidFill>
                <a:latin typeface="Open sans"/>
              </a:rPr>
              <a:t>выставлен «</a:t>
            </a:r>
            <a:r>
              <a:rPr lang="ru-RU" altLang="ru-RU" sz="1900" b="1" dirty="0">
                <a:solidFill>
                  <a:srgbClr val="002060"/>
                </a:solidFill>
                <a:latin typeface="Open sans"/>
              </a:rPr>
              <a:t>незачет</a:t>
            </a:r>
            <a:r>
              <a:rPr lang="ru-RU" altLang="ru-RU" sz="1900" dirty="0">
                <a:solidFill>
                  <a:srgbClr val="002060"/>
                </a:solidFill>
                <a:latin typeface="Open sans"/>
              </a:rPr>
              <a:t>», </a:t>
            </a:r>
            <a:br>
              <a:rPr lang="ru-RU" altLang="ru-RU" sz="1900" dirty="0">
                <a:solidFill>
                  <a:srgbClr val="002060"/>
                </a:solidFill>
                <a:latin typeface="Open sans"/>
              </a:rPr>
            </a:br>
            <a:r>
              <a:rPr lang="ru-RU" altLang="ru-RU" sz="1900" dirty="0">
                <a:solidFill>
                  <a:srgbClr val="002060"/>
                </a:solidFill>
                <a:latin typeface="Open sans"/>
              </a:rPr>
              <a:t>то ИСИ по критериям № 2-5 не проверяется. </a:t>
            </a:r>
            <a:br>
              <a:rPr lang="ru-RU" altLang="ru-RU" sz="1900" dirty="0">
                <a:solidFill>
                  <a:srgbClr val="002060"/>
                </a:solidFill>
                <a:latin typeface="Open sans"/>
              </a:rPr>
            </a:br>
            <a:r>
              <a:rPr lang="ru-RU" altLang="ru-RU" sz="1900" b="1" dirty="0">
                <a:solidFill>
                  <a:srgbClr val="002060"/>
                </a:solidFill>
                <a:latin typeface="Open sans"/>
              </a:rPr>
              <a:t>В клетки по всем критериям оценивания выставляется «незачет».</a:t>
            </a:r>
            <a:endParaRPr lang="ru-RU" altLang="ru-RU" sz="1900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9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97152"/>
            <a:ext cx="8183880" cy="1237888"/>
          </a:xfrm>
        </p:spPr>
        <p:txBody>
          <a:bodyPr/>
          <a:lstStyle/>
          <a:p>
            <a:r>
              <a:rPr lang="ru-RU" dirty="0" smtClean="0"/>
              <a:t>Перечень предметов ГИА-11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lnSpc>
                <a:spcPct val="90000"/>
              </a:lnSpc>
              <a:buClr>
                <a:srgbClr val="D16349"/>
              </a:buClr>
              <a:buSzPct val="70000"/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русский язык;</a:t>
            </a:r>
          </a:p>
          <a:p>
            <a:pPr marL="514350" lvl="0" indent="-514350">
              <a:lnSpc>
                <a:spcPct val="90000"/>
              </a:lnSpc>
              <a:buClr>
                <a:srgbClr val="D16349"/>
              </a:buClr>
              <a:buSzPct val="70000"/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литература</a:t>
            </a: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;</a:t>
            </a:r>
          </a:p>
          <a:p>
            <a:pPr marL="514350" lvl="0" indent="-514350">
              <a:lnSpc>
                <a:spcPct val="90000"/>
              </a:lnSpc>
              <a:buClr>
                <a:srgbClr val="D16349"/>
              </a:buClr>
              <a:buSzPct val="70000"/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математика (профильный или базовый уровень);</a:t>
            </a:r>
            <a:endParaRPr lang="ru-RU" b="1" dirty="0">
              <a:solidFill>
                <a:srgbClr val="002060"/>
              </a:solidFill>
              <a:latin typeface="Open sans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90000"/>
              </a:lnSpc>
              <a:buClr>
                <a:srgbClr val="D16349"/>
              </a:buClr>
              <a:buSzPct val="70000"/>
              <a:buFont typeface="Wingdings" pitchFamily="2" charset="2"/>
              <a:buChar char="v"/>
              <a:defRPr/>
            </a:pP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физика;</a:t>
            </a:r>
          </a:p>
          <a:p>
            <a:pPr marL="514350" lvl="0" indent="-514350">
              <a:lnSpc>
                <a:spcPct val="90000"/>
              </a:lnSpc>
              <a:buClr>
                <a:srgbClr val="D16349"/>
              </a:buClr>
              <a:buSzPct val="70000"/>
              <a:buFont typeface="Wingdings" pitchFamily="2" charset="2"/>
              <a:buChar char="v"/>
              <a:defRPr/>
            </a:pP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химия;</a:t>
            </a:r>
          </a:p>
          <a:p>
            <a:pPr marL="514350" lvl="0" indent="-514350">
              <a:lnSpc>
                <a:spcPct val="90000"/>
              </a:lnSpc>
              <a:buClr>
                <a:srgbClr val="D16349"/>
              </a:buClr>
              <a:buSzPct val="70000"/>
              <a:buFont typeface="Wingdings" pitchFamily="2" charset="2"/>
              <a:buChar char="v"/>
              <a:defRPr/>
            </a:pP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биология;</a:t>
            </a:r>
          </a:p>
          <a:p>
            <a:pPr marL="514350" lvl="0" indent="-514350">
              <a:lnSpc>
                <a:spcPct val="90000"/>
              </a:lnSpc>
              <a:buClr>
                <a:srgbClr val="D16349"/>
              </a:buClr>
              <a:buSzPct val="70000"/>
              <a:buFont typeface="Wingdings" pitchFamily="2" charset="2"/>
              <a:buChar char="v"/>
              <a:defRPr/>
            </a:pP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география;</a:t>
            </a:r>
          </a:p>
          <a:p>
            <a:pPr marL="514350" lvl="0" indent="-514350">
              <a:lnSpc>
                <a:spcPct val="90000"/>
              </a:lnSpc>
              <a:buClr>
                <a:srgbClr val="D16349"/>
              </a:buClr>
              <a:buSzPct val="70000"/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история;</a:t>
            </a:r>
          </a:p>
          <a:p>
            <a:pPr marL="514350" lvl="0" indent="-514350">
              <a:lnSpc>
                <a:spcPct val="90000"/>
              </a:lnSpc>
              <a:buClr>
                <a:srgbClr val="D16349"/>
              </a:buClr>
              <a:buSzPct val="70000"/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обществознание</a:t>
            </a: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;</a:t>
            </a:r>
          </a:p>
          <a:p>
            <a:pPr marL="514350" lvl="0" indent="-514350">
              <a:lnSpc>
                <a:spcPct val="90000"/>
              </a:lnSpc>
              <a:buClr>
                <a:srgbClr val="D16349"/>
              </a:buClr>
              <a:buSzPct val="70000"/>
              <a:buFont typeface="Wingdings" pitchFamily="2" charset="2"/>
              <a:buChar char="v"/>
              <a:defRPr/>
            </a:pP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информатика и </a:t>
            </a:r>
            <a:r>
              <a:rPr lang="ru-RU" b="1" dirty="0" smtClean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ИКТ (КЭГЭ);</a:t>
            </a:r>
            <a:endParaRPr lang="ru-RU" b="1" dirty="0">
              <a:solidFill>
                <a:srgbClr val="002060"/>
              </a:solidFill>
              <a:latin typeface="Open sans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90000"/>
              </a:lnSpc>
              <a:buClr>
                <a:srgbClr val="D16349"/>
              </a:buClr>
              <a:buSzPct val="70000"/>
              <a:buFont typeface="Wingdings" pitchFamily="2" charset="2"/>
              <a:buChar char="v"/>
              <a:defRPr/>
            </a:pP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иностранные языки.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149080"/>
            <a:ext cx="8183880" cy="165618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E17509"/>
                </a:solidFill>
              </a:rPr>
              <a:t>Порядок проведения ГИА по программам среднего общего образования</a:t>
            </a:r>
            <a:endParaRPr lang="ru-RU" sz="1400" b="0" dirty="0">
              <a:solidFill>
                <a:srgbClr val="E17509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3384376"/>
          </a:xfrm>
        </p:spPr>
        <p:txBody>
          <a:bodyPr/>
          <a:lstStyle/>
          <a:p>
            <a:pPr lvl="2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836712"/>
            <a:ext cx="8064896" cy="351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	</a:t>
            </a:r>
            <a:r>
              <a:rPr lang="en-US" sz="2000" b="1" dirty="0" smtClean="0">
                <a:solidFill>
                  <a:srgbClr val="002060"/>
                </a:solidFill>
              </a:rPr>
              <a:t>II </a:t>
            </a:r>
            <a:r>
              <a:rPr lang="ru-RU" sz="2000" b="1" dirty="0" smtClean="0">
                <a:solidFill>
                  <a:srgbClr val="FF0000"/>
                </a:solidFill>
              </a:rPr>
              <a:t>п</a:t>
            </a:r>
            <a:r>
              <a:rPr lang="ru-RU" sz="2000" b="1" dirty="0">
                <a:solidFill>
                  <a:srgbClr val="FF0000"/>
                </a:solidFill>
              </a:rPr>
              <a:t>. </a:t>
            </a:r>
            <a:r>
              <a:rPr lang="ru-RU" sz="2000" b="1" dirty="0" smtClean="0">
                <a:solidFill>
                  <a:srgbClr val="FF0000"/>
                </a:solidFill>
              </a:rPr>
              <a:t>9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ЕГЭ по учебному предмету "Математика" проводится по двум уровням: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1) ЕГЭ, результаты которого признаются в качестве результатов ГИА (далее - ЕГЭ по математике базового уровня);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 ЕГЭ, результаты которого признаются в качестве результатов ГИА, а также в качестве результатов вступительных испытаний по математике при приеме на обучение по программам </a:t>
            </a:r>
            <a:r>
              <a:rPr lang="ru-RU" sz="2000" b="1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бакалавриата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и программам </a:t>
            </a:r>
            <a:r>
              <a:rPr lang="ru-RU" sz="2000" b="1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специалитета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(далее - ЕГЭ по математике профильного уровня).</a:t>
            </a:r>
            <a:endParaRPr lang="ru-RU" sz="2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24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97152"/>
            <a:ext cx="8183880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ЕГЭ по математике</a:t>
            </a:r>
            <a:br>
              <a:rPr lang="ru-RU" dirty="0" smtClean="0"/>
            </a:br>
            <a:r>
              <a:rPr lang="ru-RU" sz="2000" dirty="0">
                <a:solidFill>
                  <a:srgbClr val="002060"/>
                </a:solidFill>
                <a:effectLst/>
                <a:latin typeface="Open sans"/>
                <a:cs typeface="Times New Roman" panose="02020603050405020304" pitchFamily="18" charset="0"/>
              </a:rPr>
              <a:t>Выпускники могут сдавать (выбор выпускника)</a:t>
            </a:r>
            <a:br>
              <a:rPr lang="ru-RU" sz="2000" dirty="0">
                <a:solidFill>
                  <a:srgbClr val="002060"/>
                </a:solidFill>
                <a:effectLst/>
                <a:latin typeface="Open sans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effectLst/>
                <a:latin typeface="Open sans"/>
                <a:cs typeface="Times New Roman" panose="02020603050405020304" pitchFamily="18" charset="0"/>
              </a:rPr>
              <a:t>только  один из уровней  (или база , или профиль)</a:t>
            </a:r>
            <a:br>
              <a:rPr lang="ru-RU" sz="2000" dirty="0">
                <a:solidFill>
                  <a:srgbClr val="002060"/>
                </a:solidFill>
                <a:effectLst/>
                <a:latin typeface="Open sans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b="1" dirty="0">
                <a:solidFill>
                  <a:srgbClr val="2E3192"/>
                </a:solidFill>
                <a:latin typeface="Open sans"/>
                <a:cs typeface="Times New Roman" pitchFamily="18" charset="0"/>
              </a:rPr>
              <a:t>Базовый уровень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dirty="0">
                <a:solidFill>
                  <a:srgbClr val="002060"/>
                </a:solidFill>
                <a:latin typeface="Open sans"/>
              </a:rPr>
              <a:t>ЕГЭ, результаты которого признаются в качестве результатов ГИА общеобразовательными организациями и профессиональными образовательными организациями (далее – ЕГЭ по математике базового уровня)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600" dirty="0">
              <a:solidFill>
                <a:prstClr val="black"/>
              </a:solidFill>
              <a:latin typeface="Open sans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600" dirty="0">
              <a:solidFill>
                <a:prstClr val="black"/>
              </a:solidFill>
              <a:latin typeface="Open sans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b="1" dirty="0">
                <a:solidFill>
                  <a:srgbClr val="0033CC"/>
                </a:solidFill>
                <a:latin typeface="Open sans"/>
                <a:cs typeface="Times New Roman" pitchFamily="18" charset="0"/>
              </a:rPr>
              <a:t>5-балльная система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b="1" dirty="0">
                <a:solidFill>
                  <a:srgbClr val="0033CC"/>
                </a:solidFill>
                <a:latin typeface="Open sans"/>
                <a:cs typeface="Times New Roman" pitchFamily="18" charset="0"/>
              </a:rPr>
              <a:t>Модель КИМ - </a:t>
            </a:r>
            <a:r>
              <a:rPr lang="ru-RU" altLang="ru-RU" sz="1600" b="1" dirty="0" smtClean="0">
                <a:solidFill>
                  <a:srgbClr val="0033CC"/>
                </a:solidFill>
                <a:latin typeface="Open sans"/>
                <a:cs typeface="Times New Roman" pitchFamily="18" charset="0"/>
              </a:rPr>
              <a:t>21 задание</a:t>
            </a:r>
            <a:endParaRPr lang="ru-RU" altLang="ru-RU" sz="1600" b="1" dirty="0">
              <a:solidFill>
                <a:srgbClr val="0033CC"/>
              </a:solidFill>
              <a:latin typeface="Open sans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b="1" dirty="0">
                <a:solidFill>
                  <a:srgbClr val="0033CC"/>
                </a:solidFill>
                <a:latin typeface="Open sans"/>
                <a:cs typeface="Times New Roman" pitchFamily="18" charset="0"/>
              </a:rPr>
              <a:t>Минимальный порог – </a:t>
            </a:r>
            <a:r>
              <a:rPr lang="ru-RU" altLang="ru-RU" sz="1600" b="1" dirty="0" smtClean="0">
                <a:solidFill>
                  <a:srgbClr val="0033CC"/>
                </a:solidFill>
                <a:latin typeface="Open sans"/>
                <a:cs typeface="Times New Roman" pitchFamily="18" charset="0"/>
              </a:rPr>
              <a:t>7 </a:t>
            </a:r>
            <a:r>
              <a:rPr lang="ru-RU" altLang="ru-RU" sz="1600" b="1" dirty="0">
                <a:solidFill>
                  <a:srgbClr val="0033CC"/>
                </a:solidFill>
                <a:latin typeface="Open sans"/>
                <a:cs typeface="Times New Roman" pitchFamily="18" charset="0"/>
              </a:rPr>
              <a:t>заданий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500" b="1" dirty="0">
                <a:solidFill>
                  <a:srgbClr val="2E3192"/>
                </a:solidFill>
                <a:latin typeface="Open sans"/>
                <a:cs typeface="Times New Roman" pitchFamily="18" charset="0"/>
              </a:rPr>
              <a:t>Профильный уровень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500" dirty="0">
                <a:solidFill>
                  <a:srgbClr val="002060"/>
                </a:solidFill>
                <a:latin typeface="Open sans"/>
              </a:rPr>
              <a:t>ЕГЭ, результаты которого признаются в качестве результатов ГИА общеобразовательными организациями и профессиональными образовательными организациями, а также в качестве результатов вступительных испытаний                           по математике при приеме на обучение по образовательным программам высшего образования – программам </a:t>
            </a:r>
            <a:r>
              <a:rPr lang="ru-RU" altLang="ru-RU" sz="1500" dirty="0" err="1">
                <a:solidFill>
                  <a:srgbClr val="002060"/>
                </a:solidFill>
                <a:latin typeface="Open sans"/>
              </a:rPr>
              <a:t>бакалавриата</a:t>
            </a:r>
            <a:r>
              <a:rPr lang="ru-RU" altLang="ru-RU" sz="1500" dirty="0">
                <a:solidFill>
                  <a:srgbClr val="002060"/>
                </a:solidFill>
                <a:latin typeface="Open sans"/>
              </a:rPr>
              <a:t> и программам </a:t>
            </a:r>
            <a:r>
              <a:rPr lang="ru-RU" altLang="ru-RU" sz="1500" dirty="0" err="1">
                <a:solidFill>
                  <a:srgbClr val="002060"/>
                </a:solidFill>
                <a:latin typeface="Open sans"/>
              </a:rPr>
              <a:t>специалитета</a:t>
            </a:r>
            <a:r>
              <a:rPr lang="ru-RU" altLang="ru-RU" sz="1500" dirty="0">
                <a:solidFill>
                  <a:srgbClr val="002060"/>
                </a:solidFill>
                <a:latin typeface="Open sans"/>
              </a:rPr>
              <a:t> –  в образовательные организации высшего образования (далее – ЕГЭ по математике профильного уровня)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500" b="1" dirty="0">
                <a:solidFill>
                  <a:srgbClr val="0033CC"/>
                </a:solidFill>
                <a:latin typeface="Open sans"/>
                <a:cs typeface="Times New Roman" pitchFamily="18" charset="0"/>
              </a:rPr>
              <a:t>Модель КИМ - </a:t>
            </a:r>
            <a:r>
              <a:rPr lang="ru-RU" altLang="ru-RU" sz="1500" b="1" dirty="0" smtClean="0">
                <a:solidFill>
                  <a:srgbClr val="0033CC"/>
                </a:solidFill>
                <a:latin typeface="Open sans"/>
                <a:cs typeface="Times New Roman" pitchFamily="18" charset="0"/>
              </a:rPr>
              <a:t>18 </a:t>
            </a:r>
            <a:r>
              <a:rPr lang="ru-RU" altLang="ru-RU" sz="1500" b="1" dirty="0">
                <a:solidFill>
                  <a:srgbClr val="0033CC"/>
                </a:solidFill>
                <a:latin typeface="Open sans"/>
                <a:cs typeface="Times New Roman" pitchFamily="18" charset="0"/>
              </a:rPr>
              <a:t>заданий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500" b="1" dirty="0">
                <a:solidFill>
                  <a:srgbClr val="0033CC"/>
                </a:solidFill>
                <a:latin typeface="Open sans"/>
                <a:cs typeface="Times New Roman" pitchFamily="18" charset="0"/>
              </a:rPr>
              <a:t>100-балльная система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500" b="1" dirty="0">
                <a:solidFill>
                  <a:srgbClr val="0033CC"/>
                </a:solidFill>
                <a:latin typeface="Open sans"/>
                <a:cs typeface="Times New Roman" pitchFamily="18" charset="0"/>
              </a:rPr>
              <a:t>Минимальный порог - 27</a:t>
            </a:r>
            <a:endParaRPr lang="ru-RU" sz="2200" dirty="0">
              <a:solidFill>
                <a:srgbClr val="073E87"/>
              </a:solidFill>
              <a:latin typeface="Open sans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4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720080"/>
          </a:xfrm>
        </p:spPr>
        <p:txBody>
          <a:bodyPr>
            <a:normAutofit fontScale="90000"/>
          </a:bodyPr>
          <a:lstStyle/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b="1" kern="1200" dirty="0" smtClean="0">
                <a:solidFill>
                  <a:srgbClr val="E97909"/>
                </a:solidFill>
                <a:latin typeface="Verdana"/>
                <a:ea typeface="+mn-ea"/>
                <a:cs typeface="+mn-cs"/>
              </a:rPr>
              <a:t>Средства </a:t>
            </a:r>
            <a:r>
              <a:rPr lang="ru-RU" sz="2400" b="1" kern="1200" dirty="0">
                <a:solidFill>
                  <a:srgbClr val="E97909"/>
                </a:solidFill>
                <a:latin typeface="Verdana"/>
                <a:ea typeface="+mn-ea"/>
                <a:cs typeface="+mn-cs"/>
              </a:rPr>
              <a:t>обучения и воспитания по соответствующим учебным предметам: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E97909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1300" b="1" dirty="0">
              <a:solidFill>
                <a:prstClr val="black"/>
              </a:solidFill>
            </a:endParaRPr>
          </a:p>
          <a:p>
            <a:pPr marL="457200" lvl="1" indent="0">
              <a:spcBef>
                <a:spcPts val="0"/>
              </a:spcBef>
              <a:buClrTx/>
              <a:buSzTx/>
              <a:buNone/>
            </a:pPr>
            <a:r>
              <a:rPr lang="ru-RU" sz="1300" dirty="0" smtClean="0">
                <a:solidFill>
                  <a:srgbClr val="FF0000"/>
                </a:solidFill>
              </a:rPr>
              <a:t>Математика</a:t>
            </a:r>
            <a:r>
              <a:rPr lang="ru-RU" sz="1300" dirty="0" smtClean="0">
                <a:solidFill>
                  <a:srgbClr val="002060"/>
                </a:solidFill>
              </a:rPr>
              <a:t>- </a:t>
            </a:r>
            <a:r>
              <a:rPr lang="ru-RU" sz="1300" dirty="0">
                <a:solidFill>
                  <a:srgbClr val="002060"/>
                </a:solidFill>
              </a:rPr>
              <a:t>линейка, не содержащая справочной </a:t>
            </a:r>
            <a:r>
              <a:rPr lang="ru-RU" sz="1300" dirty="0" smtClean="0">
                <a:solidFill>
                  <a:srgbClr val="002060"/>
                </a:solidFill>
              </a:rPr>
              <a:t>информации, для </a:t>
            </a:r>
            <a:r>
              <a:rPr lang="ru-RU" sz="1300" dirty="0">
                <a:solidFill>
                  <a:srgbClr val="002060"/>
                </a:solidFill>
              </a:rPr>
              <a:t>построения чертежей и </a:t>
            </a:r>
            <a:r>
              <a:rPr lang="ru-RU" sz="1300" dirty="0" smtClean="0">
                <a:solidFill>
                  <a:srgbClr val="002060"/>
                </a:solidFill>
              </a:rPr>
              <a:t>рисунков;</a:t>
            </a:r>
            <a:endParaRPr lang="ru-RU" sz="1300" dirty="0">
              <a:solidFill>
                <a:srgbClr val="002060"/>
              </a:solidFill>
            </a:endParaRPr>
          </a:p>
          <a:p>
            <a:pPr marL="457200" lvl="1" indent="0">
              <a:spcBef>
                <a:spcPts val="0"/>
              </a:spcBef>
              <a:buClrTx/>
              <a:buSzTx/>
              <a:buNone/>
            </a:pPr>
            <a:r>
              <a:rPr lang="ru-RU" sz="1300" dirty="0">
                <a:solidFill>
                  <a:srgbClr val="FF0000"/>
                </a:solidFill>
              </a:rPr>
              <a:t>Физика</a:t>
            </a:r>
            <a:r>
              <a:rPr lang="ru-RU" sz="1300" dirty="0">
                <a:solidFill>
                  <a:srgbClr val="002060"/>
                </a:solidFill>
              </a:rPr>
              <a:t> – линейка и непрограммируемый калькулятор;</a:t>
            </a:r>
          </a:p>
          <a:p>
            <a:pPr marL="457200" lvl="1" indent="0">
              <a:spcBef>
                <a:spcPts val="0"/>
              </a:spcBef>
              <a:buClrTx/>
              <a:buSzTx/>
              <a:buNone/>
            </a:pPr>
            <a:r>
              <a:rPr lang="ru-RU" sz="1300" dirty="0">
                <a:solidFill>
                  <a:srgbClr val="FF0000"/>
                </a:solidFill>
              </a:rPr>
              <a:t>Химия</a:t>
            </a:r>
            <a:r>
              <a:rPr lang="ru-RU" sz="1300" dirty="0">
                <a:solidFill>
                  <a:srgbClr val="002060"/>
                </a:solidFill>
              </a:rPr>
              <a:t> – непрограммируемый калькулятор, Периодическая система химических элементов Д.И. Менделеева; таблица растворимости солей, кислот </a:t>
            </a:r>
            <a:r>
              <a:rPr lang="ru-RU" sz="1300" dirty="0" smtClean="0">
                <a:solidFill>
                  <a:srgbClr val="002060"/>
                </a:solidFill>
              </a:rPr>
              <a:t>и </a:t>
            </a:r>
            <a:r>
              <a:rPr lang="ru-RU" sz="1300" dirty="0">
                <a:solidFill>
                  <a:srgbClr val="002060"/>
                </a:solidFill>
              </a:rPr>
              <a:t>оснований в воде; электрохимический ряд напряжений металлов; </a:t>
            </a:r>
            <a:endParaRPr lang="ru-RU" sz="1300" dirty="0" smtClean="0">
              <a:solidFill>
                <a:srgbClr val="002060"/>
              </a:solidFill>
            </a:endParaRPr>
          </a:p>
          <a:p>
            <a:pPr marL="457200" lvl="1" indent="0">
              <a:spcBef>
                <a:spcPts val="0"/>
              </a:spcBef>
              <a:buClrTx/>
              <a:buSzTx/>
              <a:buNone/>
            </a:pPr>
            <a:r>
              <a:rPr lang="ru-RU" sz="1300" dirty="0" smtClean="0">
                <a:solidFill>
                  <a:srgbClr val="FF0000"/>
                </a:solidFill>
              </a:rPr>
              <a:t>География</a:t>
            </a:r>
            <a:r>
              <a:rPr lang="ru-RU" sz="1300" dirty="0">
                <a:solidFill>
                  <a:srgbClr val="002060"/>
                </a:solidFill>
              </a:rPr>
              <a:t>– линейка для измерения расстояний по топографической карте; транспортир, не содержащий справочной информации, для определения азимутов </a:t>
            </a:r>
          </a:p>
          <a:p>
            <a:pPr marL="457200" lvl="1" indent="0">
              <a:spcBef>
                <a:spcPts val="0"/>
              </a:spcBef>
              <a:buClrTx/>
              <a:buSzTx/>
              <a:buNone/>
            </a:pPr>
            <a:r>
              <a:rPr lang="ru-RU" sz="1300" dirty="0">
                <a:solidFill>
                  <a:srgbClr val="002060"/>
                </a:solidFill>
              </a:rPr>
              <a:t>по топографической карте; непрограммируемый </a:t>
            </a:r>
            <a:r>
              <a:rPr lang="ru-RU" sz="1300" dirty="0" smtClean="0">
                <a:solidFill>
                  <a:srgbClr val="002060"/>
                </a:solidFill>
              </a:rPr>
              <a:t>калькулятор;</a:t>
            </a:r>
          </a:p>
          <a:p>
            <a:pPr marL="457200" lvl="1" indent="0">
              <a:spcBef>
                <a:spcPts val="0"/>
              </a:spcBef>
              <a:buClrTx/>
              <a:buSzTx/>
              <a:buNone/>
            </a:pPr>
            <a:r>
              <a:rPr lang="ru-RU" sz="1300" dirty="0">
                <a:solidFill>
                  <a:srgbClr val="FF0000"/>
                </a:solidFill>
              </a:rPr>
              <a:t>Иностранный язык </a:t>
            </a:r>
            <a:r>
              <a:rPr lang="ru-RU" sz="1300" dirty="0">
                <a:solidFill>
                  <a:srgbClr val="002060"/>
                </a:solidFill>
              </a:rPr>
              <a:t>-технические средства, обеспечивающие воспроизведение аудиозаписей, содержащихся на электронных носителях, </a:t>
            </a:r>
            <a:r>
              <a:rPr lang="ru-RU" sz="1300" dirty="0" smtClean="0">
                <a:solidFill>
                  <a:srgbClr val="002060"/>
                </a:solidFill>
              </a:rPr>
              <a:t>для </a:t>
            </a:r>
            <a:r>
              <a:rPr lang="ru-RU" sz="1300" dirty="0">
                <a:solidFill>
                  <a:srgbClr val="002060"/>
                </a:solidFill>
              </a:rPr>
              <a:t>выполнения заданий раздела «</a:t>
            </a:r>
            <a:r>
              <a:rPr lang="ru-RU" sz="1300" dirty="0" err="1">
                <a:solidFill>
                  <a:srgbClr val="002060"/>
                </a:solidFill>
              </a:rPr>
              <a:t>Аудирование</a:t>
            </a:r>
            <a:r>
              <a:rPr lang="ru-RU" sz="1300" dirty="0">
                <a:solidFill>
                  <a:srgbClr val="002060"/>
                </a:solidFill>
              </a:rPr>
              <a:t>» КИМ ЕГЭ; компьютерная техника, </a:t>
            </a:r>
            <a:r>
              <a:rPr lang="ru-RU" sz="1300" dirty="0" smtClean="0">
                <a:solidFill>
                  <a:srgbClr val="002060"/>
                </a:solidFill>
              </a:rPr>
              <a:t>не </a:t>
            </a:r>
            <a:r>
              <a:rPr lang="ru-RU" sz="1300" dirty="0">
                <a:solidFill>
                  <a:srgbClr val="002060"/>
                </a:solidFill>
              </a:rPr>
              <a:t>имеющая доступ к информационно-телекоммуникационной сети «Интернет»; </a:t>
            </a:r>
            <a:r>
              <a:rPr lang="ru-RU" sz="1300" dirty="0" err="1">
                <a:solidFill>
                  <a:srgbClr val="002060"/>
                </a:solidFill>
              </a:rPr>
              <a:t>аудиогарнитура</a:t>
            </a:r>
            <a:r>
              <a:rPr lang="ru-RU" sz="1300" dirty="0">
                <a:solidFill>
                  <a:srgbClr val="002060"/>
                </a:solidFill>
              </a:rPr>
              <a:t> для выполнения заданий </a:t>
            </a:r>
            <a:r>
              <a:rPr lang="ru-RU" sz="1300" dirty="0" smtClean="0">
                <a:solidFill>
                  <a:srgbClr val="002060"/>
                </a:solidFill>
              </a:rPr>
              <a:t>раздела «Говорение» КИМ ЕГЭ;</a:t>
            </a:r>
          </a:p>
          <a:p>
            <a:pPr marL="457200" lvl="1" indent="0">
              <a:spcBef>
                <a:spcPts val="0"/>
              </a:spcBef>
              <a:buClrTx/>
              <a:buSzTx/>
              <a:buNone/>
            </a:pPr>
            <a:r>
              <a:rPr lang="ru-RU" sz="1300" dirty="0" smtClean="0">
                <a:solidFill>
                  <a:srgbClr val="FF0000"/>
                </a:solidFill>
              </a:rPr>
              <a:t>Информатика и ИКТ </a:t>
            </a:r>
            <a:r>
              <a:rPr lang="ru-RU" sz="1300" dirty="0" smtClean="0">
                <a:solidFill>
                  <a:srgbClr val="002060"/>
                </a:solidFill>
              </a:rPr>
              <a:t>– компьютерная техника, не имеющая доступ к информационно-телекоммуникационной сети «Интернет»;</a:t>
            </a:r>
          </a:p>
          <a:p>
            <a:pPr marL="457200" lvl="1" indent="0">
              <a:spcBef>
                <a:spcPts val="0"/>
              </a:spcBef>
              <a:buClrTx/>
              <a:buSzTx/>
              <a:buNone/>
            </a:pPr>
            <a:r>
              <a:rPr lang="ru-RU" sz="1300" dirty="0" smtClean="0">
                <a:solidFill>
                  <a:srgbClr val="FF0000"/>
                </a:solidFill>
              </a:rPr>
              <a:t>Литература</a:t>
            </a:r>
            <a:r>
              <a:rPr lang="ru-RU" sz="1300" dirty="0" smtClean="0">
                <a:solidFill>
                  <a:srgbClr val="002060"/>
                </a:solidFill>
              </a:rPr>
              <a:t> </a:t>
            </a:r>
            <a:r>
              <a:rPr lang="ru-RU" sz="1300" dirty="0">
                <a:solidFill>
                  <a:srgbClr val="002060"/>
                </a:solidFill>
              </a:rPr>
              <a:t>– орфографический словарь, позволяющий устанавливать нормативное написание слов и определять значения лексической единицы.</a:t>
            </a:r>
          </a:p>
          <a:p>
            <a:pPr marL="457200" lvl="1" indent="0">
              <a:spcBef>
                <a:spcPts val="0"/>
              </a:spcBef>
              <a:buClrTx/>
              <a:buSzTx/>
              <a:buNone/>
            </a:pPr>
            <a:endParaRPr lang="ru-RU" sz="13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1300" b="1" dirty="0">
                <a:solidFill>
                  <a:srgbClr val="C00000"/>
                </a:solidFill>
              </a:rPr>
              <a:t>В день проведения ЕГЭ на средствах обучения и воспитания не допускается делать пометки, относящиеся к содержанию заданий КИМ ЕГЭ по учебным предметам.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9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E97909"/>
                </a:solidFill>
              </a:rPr>
              <a:t>Дополнительные материалы</a:t>
            </a:r>
            <a:endParaRPr lang="ru-RU" dirty="0">
              <a:solidFill>
                <a:srgbClr val="E9790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Непрограммируемый калькулятор</a:t>
            </a:r>
            <a:r>
              <a:rPr lang="ru-RU" b="1" dirty="0" smtClean="0"/>
              <a:t>: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а) обеспечивают выполнение арифметических вычислений (сложение, вычитание, умножение, деление, извлечение корня) и вычисление тригонометрических функций (</a:t>
            </a:r>
            <a:r>
              <a:rPr lang="en-US" b="1" dirty="0" smtClean="0">
                <a:solidFill>
                  <a:srgbClr val="002060"/>
                </a:solidFill>
              </a:rPr>
              <a:t>sin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cos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tg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ctg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arcsin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en-US" b="1" dirty="0" smtClean="0">
                <a:solidFill>
                  <a:srgbClr val="002060"/>
                </a:solidFill>
              </a:rPr>
              <a:t>arcos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arctg</a:t>
            </a:r>
            <a:r>
              <a:rPr lang="ru-RU" b="1" dirty="0" smtClean="0">
                <a:solidFill>
                  <a:srgbClr val="002060"/>
                </a:solidFill>
              </a:rPr>
              <a:t>); 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б) не осуществляют функции средства связи, хранилища базы данных и не имеют доступ к сетям передачи данных (в том числе к информационно-телекоммуникационной сети «Интернет»).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Минимальное количество баллов ЕГЭ по </a:t>
            </a:r>
            <a:r>
              <a:rPr lang="ru-RU" sz="2000" dirty="0" err="1" smtClean="0"/>
              <a:t>стобалльной</a:t>
            </a:r>
            <a:r>
              <a:rPr lang="ru-RU" sz="2000" dirty="0" smtClean="0"/>
              <a:t> системе оценивания, подтверждающее освоение образовательной программы среднего общего образования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buClr>
                <a:srgbClr val="D16349"/>
              </a:buClr>
              <a:buSzPct val="70000"/>
              <a:buNone/>
              <a:defRPr/>
            </a:pP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русский язык – </a:t>
            </a:r>
            <a:r>
              <a:rPr lang="ru-RU" b="1" dirty="0" smtClean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24 балла (для аттестата), 36 баллов (для поступления в ВУЗ)</a:t>
            </a:r>
            <a:endParaRPr lang="ru-RU" b="1" dirty="0">
              <a:solidFill>
                <a:srgbClr val="C00000"/>
              </a:solidFill>
              <a:latin typeface="Open sans"/>
              <a:cs typeface="Times New Roman" panose="02020603050405020304" pitchFamily="18" charset="0"/>
            </a:endParaRPr>
          </a:p>
          <a:p>
            <a:pPr marL="342900" lvl="0" indent="-342900">
              <a:buClr>
                <a:srgbClr val="D16349"/>
              </a:buClr>
              <a:buSzPct val="7000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математика (профильная) </a:t>
            </a: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27 </a:t>
            </a:r>
            <a:r>
              <a:rPr lang="ru-RU" b="1" dirty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баллов,</a:t>
            </a:r>
          </a:p>
          <a:p>
            <a:pPr marL="342900" lvl="0" indent="-342900">
              <a:buClr>
                <a:srgbClr val="D16349"/>
              </a:buClr>
              <a:buSzPct val="70000"/>
              <a:buNone/>
              <a:defRPr/>
            </a:pP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обществознание – </a:t>
            </a:r>
            <a:r>
              <a:rPr lang="ru-RU" b="1" dirty="0" smtClean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42 </a:t>
            </a:r>
            <a:r>
              <a:rPr lang="ru-RU" b="1" dirty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балла,</a:t>
            </a:r>
          </a:p>
          <a:p>
            <a:pPr marL="342900" lvl="0" indent="-342900">
              <a:buClr>
                <a:srgbClr val="D16349"/>
              </a:buClr>
              <a:buSzPct val="70000"/>
              <a:buNone/>
              <a:defRPr/>
            </a:pP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информатика и ИКТ – </a:t>
            </a:r>
            <a:r>
              <a:rPr lang="ru-RU" b="1" dirty="0" smtClean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40 </a:t>
            </a:r>
            <a:r>
              <a:rPr lang="ru-RU" b="1" dirty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баллов,</a:t>
            </a:r>
          </a:p>
          <a:p>
            <a:pPr marL="342900" lvl="0" indent="-342900">
              <a:buClr>
                <a:srgbClr val="D16349"/>
              </a:buClr>
              <a:buSzPct val="70000"/>
              <a:buNone/>
              <a:defRPr/>
            </a:pP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физика, химия, биология – </a:t>
            </a:r>
            <a:r>
              <a:rPr lang="ru-RU" b="1" dirty="0" smtClean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36 </a:t>
            </a:r>
            <a:r>
              <a:rPr lang="ru-RU" b="1" dirty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баллов,</a:t>
            </a:r>
          </a:p>
          <a:p>
            <a:pPr marL="342900" lvl="0" indent="-342900">
              <a:buClr>
                <a:srgbClr val="D16349"/>
              </a:buClr>
              <a:buSzPct val="70000"/>
              <a:buNone/>
              <a:defRPr/>
            </a:pP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география – </a:t>
            </a:r>
            <a:r>
              <a:rPr lang="ru-RU" b="1" dirty="0" smtClean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37 </a:t>
            </a:r>
            <a:r>
              <a:rPr lang="ru-RU" b="1" dirty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баллов,</a:t>
            </a:r>
          </a:p>
          <a:p>
            <a:pPr marL="342900" lvl="0" indent="-342900">
              <a:buClr>
                <a:srgbClr val="D16349"/>
              </a:buClr>
              <a:buSzPct val="70000"/>
              <a:buNone/>
              <a:defRPr/>
            </a:pP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история</a:t>
            </a:r>
            <a:r>
              <a:rPr lang="ru-RU" b="1" dirty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 – </a:t>
            </a:r>
            <a:r>
              <a:rPr lang="ru-RU" b="1" dirty="0" smtClean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32 балла</a:t>
            </a:r>
            <a:endParaRPr lang="ru-RU" b="1" dirty="0">
              <a:solidFill>
                <a:srgbClr val="C00000"/>
              </a:solidFill>
              <a:latin typeface="Open sans"/>
              <a:cs typeface="Times New Roman" panose="02020603050405020304" pitchFamily="18" charset="0"/>
            </a:endParaRPr>
          </a:p>
          <a:p>
            <a:pPr marL="342900" lvl="0" indent="-342900">
              <a:buClr>
                <a:srgbClr val="D16349"/>
              </a:buClr>
              <a:buSzPct val="70000"/>
              <a:buNone/>
              <a:defRPr/>
            </a:pP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литература– </a:t>
            </a:r>
            <a:r>
              <a:rPr lang="ru-RU" b="1" dirty="0" smtClean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балла,</a:t>
            </a:r>
          </a:p>
          <a:p>
            <a:pPr marL="342900" lvl="0" indent="-342900">
              <a:buClr>
                <a:srgbClr val="D16349"/>
              </a:buClr>
              <a:buSzPct val="70000"/>
              <a:buNone/>
              <a:defRPr/>
            </a:pPr>
            <a:r>
              <a:rPr lang="ru-RU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иностранные языки – </a:t>
            </a:r>
            <a:r>
              <a:rPr lang="ru-RU" b="1" dirty="0" smtClean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22 </a:t>
            </a:r>
            <a:r>
              <a:rPr lang="ru-RU" b="1" dirty="0">
                <a:solidFill>
                  <a:srgbClr val="C00000"/>
                </a:solidFill>
                <a:latin typeface="Open sans"/>
                <a:cs typeface="Times New Roman" panose="02020603050405020304" pitchFamily="18" charset="0"/>
              </a:rPr>
              <a:t>балла.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2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Государственная итоговая аттестация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70000"/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Вузы имею право устанавливать свои минимальные баллы ( с которыми будут принимать абитуриентов) </a:t>
            </a:r>
          </a:p>
          <a:p>
            <a:pPr marL="0" lvl="0" indent="0" algn="ctr" fontAlgn="base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70000"/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Open sans"/>
                <a:cs typeface="Times New Roman" pitchFamily="18" charset="0"/>
              </a:rPr>
              <a:t>выше этого уровня!</a:t>
            </a:r>
          </a:p>
          <a:p>
            <a:pPr marL="0" lvl="0" indent="0">
              <a:spcBef>
                <a:spcPct val="20000"/>
              </a:spcBef>
              <a:buClr>
                <a:srgbClr val="31B6FD"/>
              </a:buClr>
              <a:buSzPct val="100000"/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Перечень вступительных испытаний в вузах для всех специальностей (направлений подготовки) определяется приказом </a:t>
            </a:r>
            <a:r>
              <a:rPr lang="ru-RU" altLang="ru-RU" sz="2400" b="1" dirty="0" err="1">
                <a:solidFill>
                  <a:srgbClr val="002060"/>
                </a:solidFill>
                <a:latin typeface="Open sans"/>
                <a:cs typeface="Times New Roman" pitchFamily="18" charset="0"/>
              </a:rPr>
              <a:t>Минобрнауки</a:t>
            </a:r>
            <a:r>
              <a:rPr lang="ru-RU" altLang="ru-RU" sz="2400" b="1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 России. Каждый вуз выбирает из этого перечня те или иные предметы, которые должны представить в своих правилах приёма и объявить </a:t>
            </a:r>
            <a:r>
              <a:rPr lang="ru-RU" altLang="ru-RU" sz="2400" b="1" dirty="0">
                <a:solidFill>
                  <a:srgbClr val="C00000"/>
                </a:solidFill>
                <a:latin typeface="Open sans"/>
                <a:cs typeface="Times New Roman" pitchFamily="18" charset="0"/>
              </a:rPr>
              <a:t>до 1 октября </a:t>
            </a:r>
            <a:r>
              <a:rPr lang="ru-RU" altLang="ru-RU" sz="2400" b="1" dirty="0" smtClean="0">
                <a:solidFill>
                  <a:srgbClr val="C00000"/>
                </a:solidFill>
                <a:latin typeface="Open sans"/>
                <a:cs typeface="Times New Roman" pitchFamily="18" charset="0"/>
              </a:rPr>
              <a:t>202</a:t>
            </a:r>
            <a:r>
              <a:rPr lang="en-US" altLang="ru-RU" sz="2400" b="1" dirty="0" smtClean="0">
                <a:solidFill>
                  <a:srgbClr val="C00000"/>
                </a:solidFill>
                <a:latin typeface="Open sans"/>
                <a:cs typeface="Times New Roman" pitchFamily="18" charset="0"/>
              </a:rPr>
              <a:t>3</a:t>
            </a:r>
            <a:r>
              <a:rPr lang="ru-RU" altLang="ru-RU" sz="2400" b="1" dirty="0" smtClean="0">
                <a:solidFill>
                  <a:srgbClr val="C00000"/>
                </a:solidFill>
                <a:latin typeface="Open sans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C00000"/>
                </a:solidFill>
                <a:latin typeface="Open sans"/>
                <a:cs typeface="Times New Roman" pitchFamily="18" charset="0"/>
              </a:rPr>
              <a:t>года.</a:t>
            </a:r>
            <a:endParaRPr lang="ru-RU" sz="2400" dirty="0">
              <a:solidFill>
                <a:srgbClr val="073E87"/>
              </a:solidFill>
              <a:latin typeface="Open sans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8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F07F09">
                    <a:tint val="88000"/>
                    <a:satMod val="150000"/>
                  </a:srgbClr>
                </a:solidFill>
                <a:effectLst/>
              </a:rPr>
              <a:t>Сроки и места подачи заявлений на сдачу ГИА, места регистрации на сдачу ЕГЭ в </a:t>
            </a:r>
            <a:r>
              <a:rPr lang="ru-RU" sz="3100" dirty="0" smtClean="0">
                <a:solidFill>
                  <a:srgbClr val="F07F09">
                    <a:tint val="88000"/>
                    <a:satMod val="150000"/>
                  </a:srgbClr>
                </a:solidFill>
                <a:effectLst/>
              </a:rPr>
              <a:t>202</a:t>
            </a:r>
            <a:r>
              <a:rPr lang="en-US" sz="3100" dirty="0" smtClean="0">
                <a:solidFill>
                  <a:srgbClr val="F07F09">
                    <a:tint val="88000"/>
                    <a:satMod val="150000"/>
                  </a:srgbClr>
                </a:solidFill>
                <a:effectLst/>
              </a:rPr>
              <a:t>4</a:t>
            </a:r>
            <a:r>
              <a:rPr lang="ru-RU" sz="3100" dirty="0" smtClean="0">
                <a:solidFill>
                  <a:srgbClr val="F07F09">
                    <a:tint val="88000"/>
                    <a:satMod val="150000"/>
                  </a:srgbClr>
                </a:solidFill>
                <a:effectLst/>
              </a:rPr>
              <a:t> </a:t>
            </a:r>
            <a:r>
              <a:rPr lang="ru-RU" sz="3100" dirty="0">
                <a:solidFill>
                  <a:srgbClr val="F07F09">
                    <a:tint val="88000"/>
                    <a:satMod val="150000"/>
                  </a:srgbClr>
                </a:solidFill>
                <a:effectLst/>
              </a:rPr>
              <a:t>году</a:t>
            </a:r>
            <a:r>
              <a:rPr lang="ru-RU" sz="3200" dirty="0">
                <a:solidFill>
                  <a:srgbClr val="F07F09">
                    <a:tint val="88000"/>
                    <a:satMod val="150000"/>
                  </a:srgbClr>
                </a:solidFill>
                <a:effectLst/>
              </a:rPr>
              <a:t/>
            </a:r>
            <a:br>
              <a:rPr lang="ru-RU" sz="3200" dirty="0">
                <a:solidFill>
                  <a:srgbClr val="F07F09">
                    <a:tint val="88000"/>
                    <a:satMod val="150000"/>
                  </a:srgbClr>
                </a:solidFill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61872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До </a:t>
            </a:r>
            <a:r>
              <a:rPr lang="ru-RU" b="1" dirty="0">
                <a:solidFill>
                  <a:srgbClr val="C00000"/>
                </a:solidFill>
              </a:rPr>
              <a:t>1 февраля </a:t>
            </a:r>
            <a:r>
              <a:rPr lang="ru-RU" b="1" dirty="0" smtClean="0">
                <a:solidFill>
                  <a:srgbClr val="C00000"/>
                </a:solidFill>
              </a:rPr>
              <a:t>202</a:t>
            </a:r>
            <a:r>
              <a:rPr lang="en-US" b="1" dirty="0" smtClean="0">
                <a:solidFill>
                  <a:srgbClr val="C00000"/>
                </a:solidFill>
              </a:rPr>
              <a:t>4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года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Обучающиеся </a:t>
            </a:r>
            <a:r>
              <a:rPr lang="ru-RU" dirty="0">
                <a:solidFill>
                  <a:srgbClr val="002060"/>
                </a:solidFill>
              </a:rPr>
              <a:t>XI классов подают заявления и согласия на обработку персональных данных </a:t>
            </a:r>
            <a:r>
              <a:rPr lang="ru-RU" dirty="0">
                <a:solidFill>
                  <a:srgbClr val="C00000"/>
                </a:solidFill>
              </a:rPr>
              <a:t>в  образовательные организации</a:t>
            </a:r>
            <a:r>
              <a:rPr lang="ru-RU" dirty="0">
                <a:solidFill>
                  <a:srgbClr val="002060"/>
                </a:solidFill>
              </a:rPr>
              <a:t>, в  которых  обучающиеся  осваивают  образовательные  программы  среднего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общего  образования.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470360"/>
            <a:ext cx="8183880" cy="1406912"/>
          </a:xfrm>
        </p:spPr>
        <p:txBody>
          <a:bodyPr/>
          <a:lstStyle/>
          <a:p>
            <a:r>
              <a:rPr lang="ru-RU" dirty="0" smtClean="0">
                <a:latin typeface="+mn-lt"/>
                <a:cs typeface="Times New Roman" pitchFamily="18" charset="0"/>
                <a:hlinkClick r:id="" action="ppaction://noaction"/>
              </a:rPr>
              <a:t>Вход участников </a:t>
            </a:r>
            <a:r>
              <a:rPr lang="ru-RU" dirty="0" smtClean="0">
                <a:latin typeface="+mn-lt"/>
                <a:cs typeface="Times New Roman" pitchFamily="18" charset="0"/>
              </a:rPr>
              <a:t>экзаменов в ППЭ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764704"/>
            <a:ext cx="8183880" cy="4807436"/>
          </a:xfrm>
        </p:spPr>
        <p:txBody>
          <a:bodyPr>
            <a:normAutofit/>
          </a:bodyPr>
          <a:lstStyle/>
          <a:p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928670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00042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Если участник ЕГЭ опоздал на экзамен, он допускается к сдаче ЕГЭ в установленном порядке, при этом время окончания экзамена </a:t>
            </a:r>
            <a:r>
              <a:rPr lang="ru-RU" sz="2800" b="1" dirty="0" smtClean="0">
                <a:solidFill>
                  <a:srgbClr val="C00000"/>
                </a:solidFill>
              </a:rPr>
              <a:t>не продлевается</a:t>
            </a:r>
            <a:r>
              <a:rPr lang="ru-RU" sz="2800" b="1" dirty="0" smtClean="0">
                <a:solidFill>
                  <a:srgbClr val="002060"/>
                </a:solidFill>
              </a:rPr>
              <a:t>, о чем сообщается участнику ЕГЭ. </a:t>
            </a:r>
            <a:r>
              <a:rPr lang="ru-RU" sz="2800" b="1" dirty="0" smtClean="0">
                <a:solidFill>
                  <a:srgbClr val="C00000"/>
                </a:solidFill>
              </a:rPr>
              <a:t>Повторный общий инструктаж для опоздавших участников ЕГЭ не проводится.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Порядок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проведения ГИА по программам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среднего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общего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образования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3200" dirty="0">
                <a:solidFill>
                  <a:srgbClr val="FF0000"/>
                </a:solidFill>
                <a:ea typeface="+mj-ea"/>
                <a:cs typeface="+mj-cs"/>
              </a:rPr>
              <a:t>(приказ № </a:t>
            </a:r>
            <a:r>
              <a:rPr lang="ru-RU" sz="3200" dirty="0" smtClean="0">
                <a:solidFill>
                  <a:srgbClr val="FF0000"/>
                </a:solidFill>
                <a:ea typeface="+mj-ea"/>
                <a:cs typeface="+mj-cs"/>
              </a:rPr>
              <a:t>233/552 </a:t>
            </a:r>
            <a:r>
              <a:rPr lang="ru-RU" sz="3200" dirty="0">
                <a:solidFill>
                  <a:srgbClr val="FF0000"/>
                </a:solidFill>
                <a:ea typeface="+mj-ea"/>
                <a:cs typeface="+mj-cs"/>
              </a:rPr>
              <a:t>от </a:t>
            </a:r>
            <a:r>
              <a:rPr lang="ru-RU" sz="3200" dirty="0" smtClean="0">
                <a:solidFill>
                  <a:srgbClr val="FF0000"/>
                </a:solidFill>
                <a:ea typeface="+mj-ea"/>
                <a:cs typeface="+mj-cs"/>
              </a:rPr>
              <a:t>04.04.2023 </a:t>
            </a:r>
            <a:r>
              <a:rPr lang="ru-RU" sz="3200" dirty="0">
                <a:solidFill>
                  <a:srgbClr val="FF0000"/>
                </a:solidFill>
                <a:ea typeface="+mj-ea"/>
                <a:cs typeface="+mj-cs"/>
              </a:rPr>
              <a:t>Министерства просвещения  РФ и  Федеральной службы по надзору в сфере образования и культуры)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90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57760"/>
            <a:ext cx="8183880" cy="1091520"/>
          </a:xfrm>
        </p:spPr>
        <p:txBody>
          <a:bodyPr/>
          <a:lstStyle/>
          <a:p>
            <a:r>
              <a:rPr lang="ru-RU" dirty="0" smtClean="0">
                <a:solidFill>
                  <a:srgbClr val="E17509"/>
                </a:solidFill>
                <a:latin typeface="+mn-lt"/>
                <a:cs typeface="Times New Roman" pitchFamily="18" charset="0"/>
              </a:rPr>
              <a:t>Видеонаблюдение на ГИА</a:t>
            </a:r>
            <a:endParaRPr lang="ru-RU" dirty="0">
              <a:solidFill>
                <a:srgbClr val="E17509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764704"/>
            <a:ext cx="8183880" cy="4807436"/>
          </a:xfrm>
        </p:spPr>
        <p:txBody>
          <a:bodyPr>
            <a:normAutofit/>
          </a:bodyPr>
          <a:lstStyle/>
          <a:p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928670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00042"/>
            <a:ext cx="82153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Аудитории и помещение для руководителя ППЭ оборудуются средствами </a:t>
            </a:r>
            <a:r>
              <a:rPr lang="ru-RU" sz="2400" b="1" dirty="0" smtClean="0">
                <a:solidFill>
                  <a:srgbClr val="C00000"/>
                </a:solidFill>
              </a:rPr>
              <a:t>видеонаблюдения</a:t>
            </a:r>
            <a:r>
              <a:rPr lang="ru-RU" sz="2400" b="1" dirty="0" smtClean="0">
                <a:solidFill>
                  <a:srgbClr val="002060"/>
                </a:solidFill>
              </a:rPr>
              <a:t>, позволяющими осуществлять видеозапись и трансляцию проведения экзаменов.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Срок хранения видеозаписи </a:t>
            </a:r>
            <a:r>
              <a:rPr lang="ru-RU" sz="2400" b="1" dirty="0" smtClean="0">
                <a:solidFill>
                  <a:srgbClr val="C00000"/>
                </a:solidFill>
              </a:rPr>
              <a:t>до 1 марта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года, следующего за годом проведения экзамена.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До наступления указанной даты материалы видеозаписи экзамена могут быть использованы с целью выявления фактов нарушения  настоящего Порядка.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5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636"/>
            <a:ext cx="8183880" cy="87663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E17509"/>
                </a:solidFill>
              </a:rPr>
              <a:t>Правила проведения ЕГЭ</a:t>
            </a:r>
            <a:endParaRPr lang="ru-RU" dirty="0">
              <a:solidFill>
                <a:srgbClr val="E1750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Рекомендуется взять с собой на экзамен только необходимые вещи. Иные личные вещи участники ЕГЭ обязаны оставить в специально </a:t>
            </a:r>
            <a:r>
              <a:rPr lang="ru-RU" b="1" dirty="0">
                <a:solidFill>
                  <a:srgbClr val="002060"/>
                </a:solidFill>
              </a:rPr>
              <a:t>выделенном помещении для хранения личных вещей участников ЕГЭ, </a:t>
            </a:r>
            <a:r>
              <a:rPr lang="ru-RU" b="1" dirty="0" smtClean="0">
                <a:solidFill>
                  <a:srgbClr val="C00000"/>
                </a:solidFill>
              </a:rPr>
              <a:t>до входа в ППЭ</a:t>
            </a:r>
            <a:r>
              <a:rPr lang="ru-RU" b="1" dirty="0" smtClean="0">
                <a:solidFill>
                  <a:srgbClr val="002060"/>
                </a:solidFill>
              </a:rPr>
              <a:t>. Указанное место для личных вещей участников ЕГЭ организуется до установленной рамки стационарного металлоискателя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122413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E17509"/>
                </a:solidFill>
              </a:rPr>
              <a:t>Порядок проведения ГИА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В день проведения экзамена в ППЭ запрещается: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	</a:t>
            </a:r>
            <a:r>
              <a:rPr lang="ru-RU" sz="2400" b="1" dirty="0" smtClean="0">
                <a:solidFill>
                  <a:srgbClr val="C00000"/>
                </a:solidFill>
              </a:rPr>
              <a:t>Иметь при себе средства связи, электронно-вычислительную технику, фото-, аудио- и видеоаппаратуру, справочные материалы. 	Письменные заметки и иные средства хранения и 	передачи информации;</a:t>
            </a:r>
          </a:p>
          <a:p>
            <a:pPr marL="0" indent="0">
              <a:buClr>
                <a:srgbClr val="002060"/>
              </a:buClr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86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5229200"/>
            <a:ext cx="8183880" cy="122413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E17509"/>
                </a:solidFill>
              </a:rPr>
              <a:t>Порядок проведения ГИА</a:t>
            </a:r>
            <a:endParaRPr lang="ru-RU" b="0" dirty="0">
              <a:solidFill>
                <a:srgbClr val="E17509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4824536"/>
          </a:xfrm>
        </p:spPr>
        <p:txBody>
          <a:bodyPr>
            <a:normAutofit fontScale="85000" lnSpcReduction="20000"/>
          </a:bodyPr>
          <a:lstStyle/>
          <a:p>
            <a:pPr marL="603504" lvl="2" indent="0">
              <a:buNone/>
            </a:pPr>
            <a:endParaRPr lang="ru-RU" sz="2100" b="1" dirty="0" smtClean="0">
              <a:solidFill>
                <a:srgbClr val="FF0000"/>
              </a:solidFill>
            </a:endParaRPr>
          </a:p>
          <a:p>
            <a:pPr marL="603504" lvl="2" indent="0">
              <a:buNone/>
            </a:pPr>
            <a:r>
              <a:rPr lang="ru-RU" sz="2100" b="1" dirty="0" smtClean="0">
                <a:solidFill>
                  <a:srgbClr val="FF0000"/>
                </a:solidFill>
              </a:rPr>
              <a:t>П.64</a:t>
            </a:r>
            <a:r>
              <a:rPr lang="ru-RU" sz="2100" dirty="0" smtClean="0"/>
              <a:t> </a:t>
            </a:r>
          </a:p>
          <a:p>
            <a:pPr marL="603504" lvl="2" indent="0">
              <a:buNone/>
            </a:pPr>
            <a:r>
              <a:rPr lang="ru-RU" sz="2300" b="1" dirty="0" smtClean="0">
                <a:solidFill>
                  <a:srgbClr val="002060"/>
                </a:solidFill>
              </a:rPr>
              <a:t>Во время экзамена участники соблюдают требования настоящего Порядка и следуют указаниям организаторов. Организаторы обеспечивают соблюдение требований настоящего Порядка в аудитории и ППЭ.</a:t>
            </a:r>
          </a:p>
          <a:p>
            <a:pPr marL="603504" lvl="2" indent="0">
              <a:buNone/>
            </a:pPr>
            <a:r>
              <a:rPr lang="ru-RU" sz="2300" b="1" dirty="0" smtClean="0">
                <a:solidFill>
                  <a:srgbClr val="002060"/>
                </a:solidFill>
              </a:rPr>
              <a:t>	Участники экзамена выполняют экзаменационную работу самостоятельно, без помощи посторонних лиц. Во время экзамена на столе участника экзамена помимо экзаменационных материалов находятся:</a:t>
            </a:r>
          </a:p>
          <a:p>
            <a:pPr marL="1060704" lvl="2" indent="-457200">
              <a:buFont typeface="+mj-lt"/>
              <a:buAutoNum type="alphaLcParenR"/>
            </a:pPr>
            <a:r>
              <a:rPr lang="ru-RU" sz="2300" b="1" dirty="0" err="1" smtClean="0">
                <a:solidFill>
                  <a:srgbClr val="002060"/>
                </a:solidFill>
              </a:rPr>
              <a:t>гелевая</a:t>
            </a:r>
            <a:r>
              <a:rPr lang="ru-RU" sz="2300" b="1" dirty="0" smtClean="0">
                <a:solidFill>
                  <a:srgbClr val="002060"/>
                </a:solidFill>
              </a:rPr>
              <a:t> ручка с чернилами черного цвета;</a:t>
            </a:r>
          </a:p>
          <a:p>
            <a:pPr marL="1060704" lvl="2" indent="-457200">
              <a:buFont typeface="+mj-lt"/>
              <a:buAutoNum type="alphaLcParenR"/>
            </a:pPr>
            <a:r>
              <a:rPr lang="ru-RU" sz="2300" b="1" dirty="0" smtClean="0">
                <a:solidFill>
                  <a:srgbClr val="002060"/>
                </a:solidFill>
              </a:rPr>
              <a:t>документ, удостоверяющий личность;</a:t>
            </a:r>
          </a:p>
          <a:p>
            <a:pPr marL="1060704" lvl="2" indent="-457200">
              <a:buFont typeface="+mj-lt"/>
              <a:buAutoNum type="alphaLcParenR"/>
            </a:pPr>
            <a:r>
              <a:rPr lang="ru-RU" sz="2300" b="1" dirty="0">
                <a:solidFill>
                  <a:srgbClr val="002060"/>
                </a:solidFill>
              </a:rPr>
              <a:t>с</a:t>
            </a:r>
            <a:r>
              <a:rPr lang="ru-RU" sz="2300" b="1" dirty="0" smtClean="0">
                <a:solidFill>
                  <a:srgbClr val="002060"/>
                </a:solidFill>
              </a:rPr>
              <a:t>редства обучения и воспитания;</a:t>
            </a:r>
          </a:p>
          <a:p>
            <a:pPr marL="1060704" lvl="2" indent="-457200">
              <a:buFont typeface="+mj-lt"/>
              <a:buAutoNum type="alphaLcParenR"/>
            </a:pPr>
            <a:r>
              <a:rPr lang="ru-RU" sz="2300" b="1" dirty="0">
                <a:solidFill>
                  <a:srgbClr val="002060"/>
                </a:solidFill>
              </a:rPr>
              <a:t>л</a:t>
            </a:r>
            <a:r>
              <a:rPr lang="ru-RU" sz="2300" b="1" dirty="0" smtClean="0">
                <a:solidFill>
                  <a:srgbClr val="002060"/>
                </a:solidFill>
              </a:rPr>
              <a:t>екарства (при необходимости);</a:t>
            </a:r>
          </a:p>
          <a:p>
            <a:pPr marL="1060704" lvl="2" indent="-457200">
              <a:buFont typeface="+mj-lt"/>
              <a:buAutoNum type="alphaLcParenR"/>
            </a:pPr>
            <a:r>
              <a:rPr lang="ru-RU" sz="2300" b="1" dirty="0">
                <a:solidFill>
                  <a:srgbClr val="002060"/>
                </a:solidFill>
              </a:rPr>
              <a:t>л</a:t>
            </a:r>
            <a:r>
              <a:rPr lang="ru-RU" sz="2300" b="1" dirty="0" smtClean="0">
                <a:solidFill>
                  <a:srgbClr val="002060"/>
                </a:solidFill>
              </a:rPr>
              <a:t>исты бумаги для черновиков, выданные в ППЭ.</a:t>
            </a:r>
          </a:p>
          <a:p>
            <a:pPr marL="603504" lvl="2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836712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	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27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81128"/>
            <a:ext cx="8183880" cy="151216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E17509"/>
                </a:solidFill>
              </a:rPr>
              <a:t>Порядок проведения ГИА</a:t>
            </a:r>
            <a:endParaRPr lang="ru-RU" b="0" dirty="0">
              <a:solidFill>
                <a:srgbClr val="E17509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5040560"/>
          </a:xfrm>
        </p:spPr>
        <p:txBody>
          <a:bodyPr>
            <a:normAutofit fontScale="92500" lnSpcReduction="10000"/>
          </a:bodyPr>
          <a:lstStyle/>
          <a:p>
            <a:pPr marL="603504" lvl="2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Во время экзамена участники экзамена не должны общаться друг с другом, не могут свободно перемещаться по аудитории и ППЭ.</a:t>
            </a:r>
          </a:p>
          <a:p>
            <a:pPr marL="603504" lvl="2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ru-RU" b="1" dirty="0">
                <a:solidFill>
                  <a:srgbClr val="002060"/>
                </a:solidFill>
              </a:rPr>
              <a:t> Во время экзамена участники экзамена </a:t>
            </a:r>
            <a:r>
              <a:rPr lang="ru-RU" b="1" dirty="0" smtClean="0">
                <a:solidFill>
                  <a:srgbClr val="002060"/>
                </a:solidFill>
              </a:rPr>
              <a:t> могут выходить из аудитории и перемещаться по ППЭ в сопровождении одного из организаторов. При выходе из аудитории участники экзамена оставляют экзаменационные материалы и листы бумаги для черновиков на рабочем столе. Организатор проверяет комплектность оставленных участником экзамена экзаменационных материалов и листов бумаги для черновиков, фиксирует время указанного участника экзамена из аудитории и продолжительность отсутствия его в аудитории в соответствующей ведомости.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836712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	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3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149080"/>
            <a:ext cx="8183880" cy="165618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E17509"/>
                </a:solidFill>
              </a:rPr>
              <a:t>Порядок проведения ГИА</a:t>
            </a:r>
            <a:endParaRPr lang="ru-RU" b="0" dirty="0">
              <a:solidFill>
                <a:srgbClr val="E17509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338437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П. 94 </a:t>
            </a:r>
            <a:r>
              <a:rPr lang="ru-RU" b="1" dirty="0">
                <a:solidFill>
                  <a:srgbClr val="002060"/>
                </a:solidFill>
              </a:rPr>
              <a:t>вводится ограничение участия в ЕГЭ при нарушении Порядка ГИА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Участникам </a:t>
            </a:r>
            <a:r>
              <a:rPr lang="ru-RU" b="1" dirty="0">
                <a:solidFill>
                  <a:srgbClr val="002060"/>
                </a:solidFill>
              </a:rPr>
              <a:t>ГИА, чьи результаты ЕГЭ по учебным предметам по выбору в текущем году были </a:t>
            </a:r>
            <a:r>
              <a:rPr lang="ru-RU" b="1" dirty="0">
                <a:solidFill>
                  <a:srgbClr val="FF0000"/>
                </a:solidFill>
              </a:rPr>
              <a:t>аннулированы</a:t>
            </a:r>
            <a:r>
              <a:rPr lang="ru-RU" b="1" dirty="0">
                <a:solidFill>
                  <a:srgbClr val="002060"/>
                </a:solidFill>
              </a:rPr>
              <a:t> по решению председателя ГЭК в случае выявления фактов нарушения настоящего Порядка, предоставляется право участия в ЕГЭ по учебным предметам по выбору, по которым было принято решение об аннулировании результатов, </a:t>
            </a:r>
            <a:r>
              <a:rPr lang="ru-RU" b="1" dirty="0">
                <a:solidFill>
                  <a:srgbClr val="FF0000"/>
                </a:solidFill>
              </a:rPr>
              <a:t>не ранее чем через год </a:t>
            </a:r>
            <a:r>
              <a:rPr lang="ru-RU" b="1" dirty="0">
                <a:solidFill>
                  <a:srgbClr val="002060"/>
                </a:solidFill>
              </a:rPr>
              <a:t>с года аннулирования результатов ЕГЭ в сроки и формах, устанавливаемых настоящим Порядком.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24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Апелляция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о нарушении установленного порядка проведения ГИА по учебному предмету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(в день проведения экзамена по соответствующему учебному предмету уполномоченному представителю ГЭК, не покидая ППЭ).</a:t>
            </a:r>
          </a:p>
          <a:p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о несогласии с выставленными баллами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(в течение двух рабочих дней со дня объявления результатов ГИА по соответствующему учебному предмету).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Апелляция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п.97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Конфликтная комиссия </a:t>
            </a:r>
            <a:r>
              <a:rPr lang="ru-RU" b="1" u="sng" dirty="0" smtClean="0">
                <a:solidFill>
                  <a:srgbClr val="C00000"/>
                </a:solidFill>
                <a:cs typeface="Times New Roman" pitchFamily="18" charset="0"/>
              </a:rPr>
              <a:t>не рассматривает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апелляции по вопросам содержания и структуры экзаменационных материалов по учебным предметам, а также по вопросам, связанным с оцениванием  результатов выполнения заданий экзаменационной работы с кратким ответом, нарушением участником экзамена требований Порядка проведения ГИА или неправильным заполнением бланков ЕГЭ, ГВЭ.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Апелляция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п.102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По результатам рассмотрения </a:t>
            </a:r>
            <a:r>
              <a:rPr lang="ru-RU" b="1" dirty="0" smtClean="0">
                <a:solidFill>
                  <a:srgbClr val="C00000"/>
                </a:solidFill>
                <a:cs typeface="Times New Roman" pitchFamily="18" charset="0"/>
              </a:rPr>
              <a:t>апелляции о несогласии с </a:t>
            </a:r>
            <a:r>
              <a:rPr lang="ru-RU" b="1" dirty="0">
                <a:solidFill>
                  <a:srgbClr val="C00000"/>
                </a:solidFill>
                <a:cs typeface="Times New Roman" pitchFamily="18" charset="0"/>
              </a:rPr>
              <a:t>выставленными баллами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КК принимает решение об отклонении апелляции и сохранении выставленных баллов либо об удовлетворении апелляции и изменении баллов.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		 При этом количество выставленных баллов может измениться как в сторону увеличения, так и в сторону уменьшения количества баллов.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Рассмотрение в течение </a:t>
            </a:r>
            <a:r>
              <a:rPr lang="ru-RU" b="1" dirty="0" smtClean="0">
                <a:solidFill>
                  <a:srgbClr val="C00000"/>
                </a:solidFill>
                <a:cs typeface="Times New Roman" pitchFamily="18" charset="0"/>
              </a:rPr>
              <a:t>4 рабочих дней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, следующих за днем поступления в КК.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85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0576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Отметки в аттестат о среднем общем образовании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Итоговые отметки </a:t>
            </a:r>
            <a:r>
              <a:rPr lang="ru-RU" sz="2400" b="1" dirty="0">
                <a:solidFill>
                  <a:srgbClr val="002060"/>
                </a:solidFill>
              </a:rPr>
              <a:t>за 11 класс</a:t>
            </a:r>
            <a:r>
              <a:rPr lang="ru-RU" sz="2400" dirty="0">
                <a:solidFill>
                  <a:srgbClr val="002060"/>
                </a:solidFill>
              </a:rPr>
              <a:t> определяются как среднее арифметическое полугодовых </a:t>
            </a:r>
            <a:r>
              <a:rPr lang="ru-RU" sz="2400" dirty="0" smtClean="0">
                <a:solidFill>
                  <a:srgbClr val="002060"/>
                </a:solidFill>
              </a:rPr>
              <a:t>и </a:t>
            </a:r>
            <a:r>
              <a:rPr lang="ru-RU" sz="2400" dirty="0">
                <a:solidFill>
                  <a:srgbClr val="002060"/>
                </a:solidFill>
              </a:rPr>
              <a:t>годовых отметок обучающегося за каждый год обучения по образовательной программе среднего общего образования и выставляются в аттестат целыми числами в соответствии с правилами математического округления.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197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18304"/>
            <a:ext cx="8183880" cy="870936"/>
          </a:xfrm>
        </p:spPr>
        <p:txBody>
          <a:bodyPr/>
          <a:lstStyle/>
          <a:p>
            <a:r>
              <a:rPr lang="ru-RU" altLang="ru-RU" sz="2400" dirty="0">
                <a:solidFill>
                  <a:srgbClr val="E17509"/>
                </a:solidFill>
                <a:effectLst/>
                <a:latin typeface="Open sans"/>
              </a:rPr>
              <a:t>Итоговое сочинение (изложение) в </a:t>
            </a:r>
            <a:r>
              <a:rPr lang="ru-RU" altLang="ru-RU" sz="2400" dirty="0" smtClean="0">
                <a:solidFill>
                  <a:srgbClr val="E17509"/>
                </a:solidFill>
                <a:effectLst/>
                <a:latin typeface="Open sans"/>
              </a:rPr>
              <a:t>2023/2024 </a:t>
            </a:r>
            <a:r>
              <a:rPr lang="ru-RU" altLang="ru-RU" sz="2400" dirty="0" err="1">
                <a:solidFill>
                  <a:srgbClr val="E17509"/>
                </a:solidFill>
                <a:effectLst/>
                <a:latin typeface="Open sans"/>
              </a:rPr>
              <a:t>у.г</a:t>
            </a:r>
            <a:r>
              <a:rPr lang="ru-RU" altLang="ru-RU" sz="2400" dirty="0" smtClean="0">
                <a:solidFill>
                  <a:srgbClr val="E17509"/>
                </a:solidFill>
                <a:effectLst/>
                <a:latin typeface="Open sans"/>
              </a:rPr>
              <a:t>. </a:t>
            </a:r>
            <a:endParaRPr lang="ru-RU" dirty="0">
              <a:solidFill>
                <a:srgbClr val="E1750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 fontScale="92500" lnSpcReduction="10000"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Порядок проведения государственной итоговой аттестации по образовательным программам среднего общего образования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(утвержден приказом Министерства просвещения Российской Федерации и Федеральной службы по надзору в сфере образования и науки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dirty="0" smtClean="0">
                <a:solidFill>
                  <a:srgbClr val="FF0000"/>
                </a:solidFill>
              </a:rPr>
              <a:t>№ </a:t>
            </a:r>
            <a:r>
              <a:rPr lang="ru-RU" dirty="0">
                <a:solidFill>
                  <a:srgbClr val="FF0000"/>
                </a:solidFill>
              </a:rPr>
              <a:t>233/552 от 04.04.2023</a:t>
            </a:r>
            <a:r>
              <a:rPr lang="ru-RU" altLang="ru-RU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)</a:t>
            </a:r>
            <a:endParaRPr lang="ru-RU" altLang="ru-RU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</a:pPr>
            <a:r>
              <a:rPr lang="ru-RU" altLang="ru-RU" u="sng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п. </a:t>
            </a:r>
            <a:r>
              <a:rPr lang="ru-RU" altLang="ru-RU" u="sng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20-30. </a:t>
            </a:r>
            <a:r>
              <a:rPr lang="ru-RU" altLang="ru-RU" u="sng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III. Итоговое сочинение (изложение)</a:t>
            </a:r>
            <a:r>
              <a:rPr lang="en-US" altLang="ru-RU" u="sng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 </a:t>
            </a:r>
            <a:endParaRPr lang="ru-RU" altLang="ru-RU" u="sng" dirty="0">
              <a:solidFill>
                <a:srgbClr val="FF0000"/>
              </a:solidFill>
              <a:latin typeface="Open sans"/>
              <a:cs typeface="Times New Roman" pitchFamily="18" charset="0"/>
            </a:endParaRPr>
          </a:p>
          <a:p>
            <a:pPr indent="0" algn="just">
              <a:spcBef>
                <a:spcPts val="110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Результатом проверки итогового сочинения (изложения) является "зачет" или "незачет".</a:t>
            </a:r>
          </a:p>
          <a:p>
            <a:pPr marL="274320" lvl="0" indent="-274320" algn="ctr">
              <a:lnSpc>
                <a:spcPct val="150000"/>
              </a:lnSpc>
              <a:spcBef>
                <a:spcPct val="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Время написания – 3 часа 55 минут</a:t>
            </a:r>
            <a:endParaRPr lang="ru-RU" altLang="ru-RU" sz="2000" u="sng" dirty="0">
              <a:solidFill>
                <a:srgbClr val="FF0000"/>
              </a:solidFill>
              <a:latin typeface="Open sans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6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Аттестат о среднем общем образовании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Аттестат о среднем общем образовании и приложение</a:t>
            </a:r>
            <a:r>
              <a:rPr lang="ru-RU" dirty="0">
                <a:solidFill>
                  <a:srgbClr val="002060"/>
                </a:solidFill>
              </a:rPr>
              <a:t> к нему выдаются лицам, завершившим обучение по образовательным программам среднего общего образования и успешно прошедшим государственную итоговую аттестацию (набравшим по обязательным учебным предметам при сдаче единого государственного экзамена 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>
                <a:solidFill>
                  <a:srgbClr val="002060"/>
                </a:solidFill>
              </a:rPr>
              <a:t>за исключением ЕГЭ по математике базового уровня) количество баллов </a:t>
            </a:r>
            <a:r>
              <a:rPr lang="ru-RU" b="1" dirty="0">
                <a:solidFill>
                  <a:srgbClr val="002060"/>
                </a:solidFill>
              </a:rPr>
              <a:t>не ниже минимального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а </a:t>
            </a:r>
            <a:r>
              <a:rPr lang="ru-RU" dirty="0">
                <a:solidFill>
                  <a:srgbClr val="002060"/>
                </a:solidFill>
              </a:rPr>
              <a:t>при сдаче государственного выпускного экзамена </a:t>
            </a:r>
            <a:r>
              <a:rPr lang="ru-RU" dirty="0" smtClean="0">
                <a:solidFill>
                  <a:srgbClr val="002060"/>
                </a:solidFill>
              </a:rPr>
              <a:t>и </a:t>
            </a:r>
            <a:r>
              <a:rPr lang="ru-RU" dirty="0">
                <a:solidFill>
                  <a:srgbClr val="002060"/>
                </a:solidFill>
              </a:rPr>
              <a:t>ЕГЭ по математике базового уровня - получившим отметку не ниже удовлетворительной (3 балла).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99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13176"/>
            <a:ext cx="8183880" cy="432048"/>
          </a:xfrm>
        </p:spPr>
        <p:txBody>
          <a:bodyPr>
            <a:noAutofit/>
          </a:bodyPr>
          <a:lstStyle/>
          <a:p>
            <a:r>
              <a:rPr lang="ru-RU" sz="2400" dirty="0" smtClean="0"/>
              <a:t>Аттестат о среднем общем образовании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338808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Аттестат о среднем общем образовании с отличием </a:t>
            </a:r>
            <a:r>
              <a:rPr lang="ru-RU" dirty="0" smtClean="0">
                <a:solidFill>
                  <a:srgbClr val="002060"/>
                </a:solidFill>
              </a:rPr>
              <a:t>и приложение к нему, </a:t>
            </a:r>
            <a:r>
              <a:rPr lang="ru-RU" sz="3300" b="1" dirty="0" smtClean="0">
                <a:solidFill>
                  <a:srgbClr val="002060"/>
                </a:solidFill>
              </a:rPr>
              <a:t>медаль «За особые успехи в учении» 1степени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выдаются выпускникам 11 класса, завершившим обучение по образовательным программам среднего общего образования, имеющим </a:t>
            </a:r>
            <a:r>
              <a:rPr lang="ru-RU" b="1" dirty="0" smtClean="0">
                <a:solidFill>
                  <a:srgbClr val="C00000"/>
                </a:solidFill>
              </a:rPr>
              <a:t>итоговые отметки "отлично" по всем учебным предметам </a:t>
            </a:r>
            <a:r>
              <a:rPr lang="ru-RU" dirty="0" smtClean="0">
                <a:solidFill>
                  <a:srgbClr val="002060"/>
                </a:solidFill>
              </a:rPr>
              <a:t>учебного плана, </a:t>
            </a:r>
            <a:r>
              <a:rPr lang="ru-RU" dirty="0" err="1" smtClean="0">
                <a:solidFill>
                  <a:srgbClr val="002060"/>
                </a:solidFill>
              </a:rPr>
              <a:t>изучавшимся</a:t>
            </a:r>
            <a:r>
              <a:rPr lang="ru-RU" dirty="0" smtClean="0">
                <a:solidFill>
                  <a:srgbClr val="002060"/>
                </a:solidFill>
              </a:rPr>
              <a:t> на уровне среднего общего образования, получившим удовлетворительные результаты при прохождении государственной итоговой аттестации (без учета результатов, полученных при прохождении повторной государственной итоговой аттестации) и набравшим: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не менее 70 баллов </a:t>
            </a:r>
            <a:r>
              <a:rPr lang="ru-RU" dirty="0" smtClean="0">
                <a:solidFill>
                  <a:srgbClr val="002060"/>
                </a:solidFill>
              </a:rPr>
              <a:t>на ЕГЭ соответственно по учебным предметам "Русский язык", "Математика" профильного уровня или </a:t>
            </a:r>
            <a:r>
              <a:rPr lang="ru-RU" b="1" dirty="0" smtClean="0">
                <a:solidFill>
                  <a:srgbClr val="002060"/>
                </a:solidFill>
              </a:rPr>
              <a:t>5 баллов </a:t>
            </a:r>
            <a:r>
              <a:rPr lang="ru-RU" dirty="0" smtClean="0">
                <a:solidFill>
                  <a:srgbClr val="002060"/>
                </a:solidFill>
              </a:rPr>
              <a:t>на ЕГЭ по учебному предмету "Математика" базового уровня;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ru-RU" sz="3400" b="1" dirty="0" smtClean="0">
                <a:solidFill>
                  <a:srgbClr val="002060"/>
                </a:solidFill>
              </a:rPr>
              <a:t>медаль «За особые успехи в учении» 2степени</a:t>
            </a:r>
            <a:r>
              <a:rPr lang="ru-RU" sz="2900" dirty="0">
                <a:solidFill>
                  <a:srgbClr val="002060"/>
                </a:solidFill>
              </a:rPr>
              <a:t> выдаются выпускникам 11 класса, завершившим обучение по образовательным программам среднего общего образования, имеющим </a:t>
            </a:r>
            <a:r>
              <a:rPr lang="ru-RU" sz="2900" b="1" dirty="0">
                <a:solidFill>
                  <a:srgbClr val="C00000"/>
                </a:solidFill>
              </a:rPr>
              <a:t>итоговые отметки </a:t>
            </a:r>
            <a:r>
              <a:rPr lang="ru-RU" sz="2900" b="1" dirty="0" smtClean="0">
                <a:solidFill>
                  <a:srgbClr val="C00000"/>
                </a:solidFill>
              </a:rPr>
              <a:t>«отлично» и не более двух итоговых оценок «хорошо» по всем учебным предметам </a:t>
            </a:r>
            <a:r>
              <a:rPr lang="ru-RU" sz="2900" dirty="0" smtClean="0">
                <a:solidFill>
                  <a:srgbClr val="002060"/>
                </a:solidFill>
              </a:rPr>
              <a:t>учебного </a:t>
            </a:r>
            <a:r>
              <a:rPr lang="ru-RU" sz="2900" dirty="0">
                <a:solidFill>
                  <a:srgbClr val="002060"/>
                </a:solidFill>
              </a:rPr>
              <a:t>плана, </a:t>
            </a:r>
            <a:r>
              <a:rPr lang="ru-RU" sz="2900" dirty="0" err="1">
                <a:solidFill>
                  <a:srgbClr val="002060"/>
                </a:solidFill>
              </a:rPr>
              <a:t>изучавшимся</a:t>
            </a:r>
            <a:r>
              <a:rPr lang="ru-RU" sz="2900" dirty="0">
                <a:solidFill>
                  <a:srgbClr val="002060"/>
                </a:solidFill>
              </a:rPr>
              <a:t> на </a:t>
            </a:r>
            <a:r>
              <a:rPr lang="ru-RU" sz="2900" dirty="0" smtClean="0">
                <a:solidFill>
                  <a:srgbClr val="002060"/>
                </a:solidFill>
              </a:rPr>
              <a:t>уровне среднего общего образования</a:t>
            </a:r>
            <a:r>
              <a:rPr lang="ru-RU" sz="3400" b="1" dirty="0" smtClean="0">
                <a:solidFill>
                  <a:srgbClr val="002060"/>
                </a:solidFill>
              </a:rPr>
              <a:t> (изменения в ФЗ «Об образовании в РФ»)</a:t>
            </a:r>
          </a:p>
          <a:p>
            <a:pPr lvl="0">
              <a:buClr>
                <a:srgbClr val="F07F09"/>
              </a:buClr>
            </a:pPr>
            <a:endParaRPr lang="ru-RU" sz="3400" b="1" dirty="0" smtClean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5797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lnSpc>
                <a:spcPct val="150000"/>
              </a:lnSpc>
              <a:buClr>
                <a:srgbClr val="F07F09"/>
              </a:buClr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Сайт </a:t>
            </a:r>
            <a:r>
              <a:rPr lang="ru-RU" sz="2400" b="1" dirty="0" err="1">
                <a:solidFill>
                  <a:srgbClr val="FF0000"/>
                </a:solidFill>
                <a:latin typeface="Georgia" pitchFamily="18" charset="0"/>
              </a:rPr>
              <a:t>Рособрнадзора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 -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  <a:hlinkClick r:id="rId2"/>
              </a:rPr>
              <a:t>http://obrnadzor.gov.ru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  <a:p>
            <a:pPr lvl="0" algn="ctr">
              <a:lnSpc>
                <a:spcPct val="150000"/>
              </a:lnSpc>
              <a:buClr>
                <a:srgbClr val="F07F09"/>
              </a:buClr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Сайт ФИПИ -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  <a:hlinkClick r:id="rId3"/>
              </a:rPr>
              <a:t>http://www.fipi.ru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  <a:p>
            <a:pPr lvl="0" algn="ctr">
              <a:lnSpc>
                <a:spcPct val="150000"/>
              </a:lnSpc>
              <a:buClr>
                <a:srgbClr val="F07F09"/>
              </a:buClr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Сайт ЕГЭ -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  <a:hlinkClick r:id="rId4"/>
              </a:rPr>
              <a:t>http://ege.edu.ru/</a:t>
            </a:r>
            <a:endParaRPr lang="ru-RU" sz="2000" b="1" dirty="0">
              <a:solidFill>
                <a:srgbClr val="FF0000"/>
              </a:solidFill>
              <a:latin typeface="Georgia" pitchFamily="18" charset="0"/>
            </a:endParaRPr>
          </a:p>
          <a:p>
            <a:pPr lvl="0" algn="ctr">
              <a:lnSpc>
                <a:spcPct val="200000"/>
              </a:lnSpc>
              <a:buClr>
                <a:srgbClr val="F07F09"/>
              </a:buClr>
            </a:pPr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Сайт КОПО ЛО - </a:t>
            </a:r>
            <a:r>
              <a:rPr lang="en-US" sz="2000" b="1" dirty="0">
                <a:solidFill>
                  <a:srgbClr val="FF0000"/>
                </a:solidFill>
                <a:latin typeface="Georgia" pitchFamily="18" charset="0"/>
                <a:hlinkClick r:id="rId5"/>
              </a:rPr>
              <a:t>http://edu.lenobl.ru</a:t>
            </a:r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 (раздел ГИА)</a:t>
            </a:r>
          </a:p>
          <a:p>
            <a:pPr lvl="0" algn="ctr">
              <a:lnSpc>
                <a:spcPct val="200000"/>
              </a:lnSpc>
              <a:buClr>
                <a:srgbClr val="F07F09"/>
              </a:buClr>
            </a:pPr>
            <a:r>
              <a:rPr lang="ru-RU" sz="2000" b="1" dirty="0" err="1">
                <a:solidFill>
                  <a:srgbClr val="FF0000"/>
                </a:solidFill>
                <a:latin typeface="Georgia" pitchFamily="18" charset="0"/>
              </a:rPr>
              <a:t>Сосновоборский</a:t>
            </a:r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 образовательный портал - </a:t>
            </a:r>
            <a:r>
              <a:rPr lang="en-US" sz="2000" b="1" dirty="0">
                <a:solidFill>
                  <a:srgbClr val="FF9933"/>
                </a:solidFill>
                <a:latin typeface="Georgia" pitchFamily="18" charset="0"/>
                <a:hlinkClick r:id="rId6"/>
              </a:rPr>
              <a:t>http://edu.sbor.net/</a:t>
            </a:r>
            <a:r>
              <a:rPr lang="ru-RU" sz="2000" b="1" dirty="0">
                <a:solidFill>
                  <a:srgbClr val="FF9933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(раздел ГИА)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62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 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6000768"/>
            <a:ext cx="6400800" cy="42385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35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r>
              <a:rPr lang="ru-RU" sz="2400" dirty="0">
                <a:solidFill>
                  <a:srgbClr val="E17509"/>
                </a:solidFill>
                <a:effectLst/>
                <a:latin typeface="Open sans"/>
                <a:cs typeface="Times New Roman" pitchFamily="18" charset="0"/>
              </a:rPr>
              <a:t>Сроки проведения ИСИ (</a:t>
            </a:r>
            <a:r>
              <a:rPr lang="ru-RU" sz="2400" dirty="0" smtClean="0">
                <a:solidFill>
                  <a:srgbClr val="E17509"/>
                </a:solidFill>
                <a:effectLst/>
                <a:latin typeface="Open sans"/>
                <a:cs typeface="Times New Roman" pitchFamily="18" charset="0"/>
              </a:rPr>
              <a:t>п.29-30)</a:t>
            </a:r>
            <a:endParaRPr lang="ru-RU" dirty="0">
              <a:solidFill>
                <a:srgbClr val="E1750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85000" lnSpcReduction="10000"/>
          </a:bodyPr>
          <a:lstStyle/>
          <a:p>
            <a:pPr marL="0" lvl="0" indent="0" algn="ctr" eaLnBrk="0" hangingPunct="0">
              <a:spcBef>
                <a:spcPct val="0"/>
              </a:spcBef>
              <a:buClr>
                <a:srgbClr val="31B6FD"/>
              </a:buClr>
              <a:buSzPct val="100000"/>
              <a:buNone/>
            </a:pPr>
            <a:endParaRPr lang="ru-RU" sz="2000" b="1" dirty="0">
              <a:solidFill>
                <a:srgbClr val="FF0000"/>
              </a:solidFill>
              <a:latin typeface="Open sans"/>
              <a:cs typeface="Times New Roman" pitchFamily="18" charset="0"/>
            </a:endParaRPr>
          </a:p>
          <a:p>
            <a:pPr marL="0" lvl="0" indent="0" algn="ctr" eaLnBrk="0" hangingPunct="0">
              <a:spcBef>
                <a:spcPct val="0"/>
              </a:spcBef>
              <a:buClr>
                <a:srgbClr val="31B6FD"/>
              </a:buClr>
              <a:buSzPct val="100000"/>
              <a:buNone/>
            </a:pPr>
            <a:r>
              <a:rPr lang="ru-RU" sz="2000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Основной день </a:t>
            </a:r>
            <a:r>
              <a:rPr lang="ru-RU" sz="20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- 06 </a:t>
            </a:r>
            <a:r>
              <a:rPr lang="ru-RU" sz="2000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декабря </a:t>
            </a:r>
            <a:r>
              <a:rPr lang="ru-RU" sz="20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2023 </a:t>
            </a:r>
            <a:r>
              <a:rPr lang="ru-RU" sz="2000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года  </a:t>
            </a:r>
          </a:p>
          <a:p>
            <a:pPr marL="0" lvl="0" indent="0" algn="ctr" eaLnBrk="0" hangingPunct="0">
              <a:spcBef>
                <a:spcPct val="0"/>
              </a:spcBef>
              <a:buClr>
                <a:srgbClr val="31B6FD"/>
              </a:buClr>
              <a:buSzPct val="100000"/>
              <a:buNone/>
              <a:defRPr/>
            </a:pPr>
            <a:r>
              <a:rPr lang="ru-RU" sz="2000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Резервные дни - </a:t>
            </a:r>
            <a:r>
              <a:rPr lang="ru-RU" sz="20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07 </a:t>
            </a:r>
            <a:r>
              <a:rPr lang="ru-RU" sz="2000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февраля и </a:t>
            </a:r>
            <a:r>
              <a:rPr lang="ru-RU" sz="20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10 апреля 2024 </a:t>
            </a:r>
            <a:r>
              <a:rPr lang="ru-RU" sz="2000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года</a:t>
            </a:r>
          </a:p>
          <a:p>
            <a:pPr marL="176213" lvl="0" indent="0" algn="ctr" eaLnBrk="0" hangingPunct="0">
              <a:spcBef>
                <a:spcPct val="0"/>
              </a:spcBef>
              <a:buClrTx/>
              <a:buSzTx/>
              <a:buNone/>
              <a:defRPr/>
            </a:pPr>
            <a:r>
              <a:rPr lang="ru-RU" sz="1400" u="sng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Повторный допуск к написанию ИСИ в дополнительные </a:t>
            </a:r>
            <a:r>
              <a:rPr lang="ru-RU" sz="1400" u="sng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сроки:</a:t>
            </a:r>
            <a:endParaRPr lang="ru-RU" sz="1400" u="sng" dirty="0">
              <a:solidFill>
                <a:srgbClr val="FF0000"/>
              </a:solidFill>
              <a:latin typeface="Open sans"/>
              <a:cs typeface="Times New Roman" pitchFamily="18" charset="0"/>
            </a:endParaRPr>
          </a:p>
          <a:p>
            <a:pPr marL="176213" lvl="0" indent="0" algn="ctr" eaLnBrk="0" hangingPunct="0">
              <a:spcBef>
                <a:spcPct val="0"/>
              </a:spcBef>
              <a:buClrTx/>
              <a:buSzTx/>
              <a:buNone/>
              <a:defRPr/>
            </a:pPr>
            <a:endParaRPr lang="ru-RU" sz="1400" b="1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pPr marL="176213" lvl="0" indent="184150" algn="just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19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1) участники итогового сочинения (изложения</a:t>
            </a:r>
            <a:r>
              <a:rPr lang="ru-RU" sz="19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),получившие </a:t>
            </a:r>
            <a:r>
              <a:rPr lang="ru-RU" sz="19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по итоговому сочинению (изложению) неудовлетворительный результат ("незачет");</a:t>
            </a:r>
          </a:p>
          <a:p>
            <a:pPr marL="176213" lvl="0" indent="184150" algn="just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19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2) участники итогового сочинения (</a:t>
            </a:r>
            <a:r>
              <a:rPr lang="ru-RU" sz="19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изложения),удаленные </a:t>
            </a:r>
            <a:r>
              <a:rPr lang="ru-RU" sz="19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с итогового сочинения (изложения) за нарушение требований, установленных подпунктом 1 пункта 28 Порядка;</a:t>
            </a:r>
          </a:p>
          <a:p>
            <a:pPr marL="176213" lvl="0" indent="184150" algn="just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19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3) участники итогового сочинения (изложения), не явившиеся на итоговое сочинение (изложение) по уважительным причинам (болезнь или иные обстоятельства), подтвержденным документально;</a:t>
            </a:r>
          </a:p>
          <a:p>
            <a:pPr marL="176213" lvl="0" indent="184150" algn="just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19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4) участники итогового сочинения (изложения), не завершившие написание итогового сочинения (изложения) по уважительным причинам (болезнь или иные обстоятельства), подтвержденным документально.</a:t>
            </a:r>
          </a:p>
          <a:p>
            <a:pPr marL="176213" lvl="0" indent="184150" algn="just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endParaRPr lang="ru-RU" sz="1900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pPr marL="176213" lvl="0" indent="0" algn="ctr" eaLnBrk="0" hangingPunct="0">
              <a:spcBef>
                <a:spcPct val="0"/>
              </a:spcBef>
              <a:buClrTx/>
              <a:buSzTx/>
              <a:buNone/>
              <a:defRPr/>
            </a:pPr>
            <a:endParaRPr lang="ru-RU" sz="1900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pPr marL="176213" lvl="0" indent="0" algn="ctr" eaLnBrk="0" hangingPunct="0">
              <a:spcBef>
                <a:spcPct val="0"/>
              </a:spcBef>
              <a:buClrTx/>
              <a:buSzTx/>
              <a:buNone/>
              <a:defRPr/>
            </a:pPr>
            <a:r>
              <a:rPr lang="ru-RU" sz="19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Обучающиеся, получившие по ИСИ «незачет», могут быть повторно допущены к участию в ИСИ, но не более двух раз и только в сроки, установленные расписанием проведения ИСИ </a:t>
            </a:r>
            <a:endParaRPr lang="ru-RU" altLang="ru-RU" sz="1900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pPr marL="274320" lvl="0" indent="-274320" algn="ctr" eaLnBrk="0" hangingPunct="0">
              <a:spcBef>
                <a:spcPct val="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endParaRPr lang="ru-RU" sz="1700" b="1" dirty="0">
              <a:solidFill>
                <a:srgbClr val="FF0000"/>
              </a:solidFill>
              <a:latin typeface="Open sans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1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777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latin typeface="Open sans"/>
                <a:cs typeface="Times New Roman" pitchFamily="18" charset="0"/>
              </a:rPr>
              <a:t>подпункт </a:t>
            </a:r>
            <a:r>
              <a:rPr lang="ru-RU" sz="2400" dirty="0">
                <a:solidFill>
                  <a:schemeClr val="accent1"/>
                </a:solidFill>
                <a:latin typeface="Open sans"/>
                <a:cs typeface="Times New Roman" pitchFamily="18" charset="0"/>
              </a:rPr>
              <a:t>1 пункта 28 Порядка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531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28. Во время проведения итогового сочинения (изложения) </a:t>
            </a:r>
            <a:r>
              <a:rPr lang="ru-RU" dirty="0">
                <a:solidFill>
                  <a:srgbClr val="0070C0"/>
                </a:solidFill>
              </a:rPr>
              <a:t>запрещается: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участникам итогового сочинения (изложения) - иметь при </a:t>
            </a:r>
            <a:r>
              <a:rPr lang="ru-RU" dirty="0" smtClean="0">
                <a:solidFill>
                  <a:srgbClr val="002060"/>
                </a:solidFill>
              </a:rPr>
              <a:t>себе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средства связи, фото-, аудио- и видеоаппаратуру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справочные материалы,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письменные </a:t>
            </a:r>
            <a:r>
              <a:rPr lang="ru-RU" dirty="0">
                <a:solidFill>
                  <a:srgbClr val="002060"/>
                </a:solidFill>
              </a:rPr>
              <a:t>заметки и иные средства хранения и передачи информации,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собственные </a:t>
            </a:r>
            <a:r>
              <a:rPr lang="ru-RU" dirty="0">
                <a:solidFill>
                  <a:srgbClr val="002060"/>
                </a:solidFill>
              </a:rPr>
              <a:t>орфографические и (или) толковые словари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пользоваться текстами литературного материала (художественными произведениями, дневниками, мемуарами, публицистикой, другими литературными источниками);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86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>
                <a:solidFill>
                  <a:srgbClr val="E17509"/>
                </a:solidFill>
                <a:effectLst/>
                <a:latin typeface="Open sans"/>
              </a:rPr>
              <a:t>Итоговое сочинение (изложение) в </a:t>
            </a:r>
            <a:r>
              <a:rPr lang="ru-RU" altLang="ru-RU" sz="2400" dirty="0" smtClean="0">
                <a:solidFill>
                  <a:srgbClr val="E17509"/>
                </a:solidFill>
                <a:effectLst/>
                <a:latin typeface="Open sans"/>
              </a:rPr>
              <a:t>2023/2024 </a:t>
            </a:r>
            <a:r>
              <a:rPr lang="ru-RU" altLang="ru-RU" sz="2400" dirty="0" err="1">
                <a:solidFill>
                  <a:srgbClr val="E17509"/>
                </a:solidFill>
                <a:effectLst/>
                <a:latin typeface="Open sans"/>
              </a:rPr>
              <a:t>у.г</a:t>
            </a:r>
            <a:r>
              <a:rPr lang="ru-RU" altLang="ru-RU" sz="2400" dirty="0">
                <a:solidFill>
                  <a:srgbClr val="E17509"/>
                </a:solidFill>
                <a:effectLst/>
                <a:latin typeface="Open sans"/>
              </a:rPr>
              <a:t>.</a:t>
            </a:r>
            <a:br>
              <a:rPr lang="ru-RU" altLang="ru-RU" sz="2400" dirty="0">
                <a:solidFill>
                  <a:srgbClr val="E17509"/>
                </a:solidFill>
                <a:effectLst/>
                <a:latin typeface="Open sans"/>
              </a:rPr>
            </a:br>
            <a:endParaRPr lang="ru-RU" dirty="0">
              <a:solidFill>
                <a:srgbClr val="E1750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ct val="20000"/>
              </a:spcBef>
              <a:buClr>
                <a:srgbClr val="31B6FD"/>
              </a:buClr>
              <a:buSzPct val="100000"/>
              <a:buNone/>
              <a:defRPr/>
            </a:pPr>
            <a:r>
              <a:rPr lang="ru-RU" sz="2200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Во время проведения итогового сочинения (изложения) на рабочем столе и, находятся:</a:t>
            </a:r>
          </a:p>
          <a:p>
            <a:pPr marL="0" lvl="0" indent="0">
              <a:spcBef>
                <a:spcPct val="20000"/>
              </a:spcBef>
              <a:buClr>
                <a:srgbClr val="31B6FD"/>
              </a:buClr>
              <a:buSzPct val="100000"/>
              <a:buNone/>
              <a:defRPr/>
            </a:pPr>
            <a:endParaRPr lang="ru-RU" sz="2200" b="1" dirty="0">
              <a:solidFill>
                <a:srgbClr val="002060"/>
              </a:solidFill>
              <a:latin typeface="Open sans"/>
              <a:cs typeface="Times New Roman" panose="02020603050405020304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ru-RU" sz="2200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регистрационный бланк (1 шт.)</a:t>
            </a:r>
          </a:p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ru-RU" sz="2200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бланки записи </a:t>
            </a:r>
            <a:r>
              <a:rPr lang="ru-RU" sz="2200" b="1" dirty="0" smtClean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(2 </a:t>
            </a:r>
            <a:r>
              <a:rPr lang="ru-RU" sz="2200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шт.)</a:t>
            </a:r>
          </a:p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ru-RU" sz="2200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2 гелевые ручки (черного цвета);</a:t>
            </a:r>
          </a:p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ru-RU" sz="2200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паспорт без обложки;</a:t>
            </a:r>
          </a:p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ru-RU" sz="2200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листы для черновиков;</a:t>
            </a:r>
          </a:p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ru-RU" sz="2200" b="1" dirty="0">
                <a:solidFill>
                  <a:srgbClr val="002060"/>
                </a:solidFill>
                <a:latin typeface="Open sans"/>
                <a:cs typeface="Times New Roman" panose="02020603050405020304" pitchFamily="18" charset="0"/>
              </a:rPr>
              <a:t>орфографический словарь (толковый – в случае написания изложения).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1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12696"/>
            <a:ext cx="8183880" cy="1164304"/>
          </a:xfrm>
        </p:spPr>
        <p:txBody>
          <a:bodyPr>
            <a:normAutofit/>
          </a:bodyPr>
          <a:lstStyle/>
          <a:p>
            <a:r>
              <a:rPr lang="ru-RU" altLang="ru-RU" sz="2400" dirty="0">
                <a:solidFill>
                  <a:srgbClr val="E17509"/>
                </a:solidFill>
                <a:effectLst/>
                <a:latin typeface="Open sans"/>
              </a:rPr>
              <a:t>Итоговое сочинение (изложение) в </a:t>
            </a:r>
            <a:r>
              <a:rPr lang="ru-RU" altLang="ru-RU" sz="2400" dirty="0" smtClean="0">
                <a:solidFill>
                  <a:srgbClr val="E17509"/>
                </a:solidFill>
                <a:effectLst/>
                <a:latin typeface="Open sans"/>
              </a:rPr>
              <a:t>2022/2023 </a:t>
            </a:r>
            <a:r>
              <a:rPr lang="ru-RU" altLang="ru-RU" sz="2400" dirty="0" err="1">
                <a:solidFill>
                  <a:srgbClr val="E17509"/>
                </a:solidFill>
                <a:effectLst/>
                <a:latin typeface="Open sans"/>
              </a:rPr>
              <a:t>у.г</a:t>
            </a:r>
            <a:r>
              <a:rPr lang="ru-RU" altLang="ru-RU" sz="2400" dirty="0">
                <a:solidFill>
                  <a:srgbClr val="E17509"/>
                </a:solidFill>
                <a:effectLst/>
                <a:latin typeface="Open sans"/>
              </a:rPr>
              <a:t>.</a:t>
            </a:r>
            <a:br>
              <a:rPr lang="ru-RU" altLang="ru-RU" sz="2400" dirty="0">
                <a:solidFill>
                  <a:srgbClr val="E17509"/>
                </a:solidFill>
                <a:effectLst/>
                <a:latin typeface="Open sans"/>
              </a:rPr>
            </a:br>
            <a:endParaRPr lang="ru-RU" dirty="0">
              <a:solidFill>
                <a:srgbClr val="E1750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5" name="Picture 2" descr="C:\Users\Завуч\Desktop\ГИА 2018-2019\ИСИ\Бланк_регистрации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3024336" cy="430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Завуч\Desktop\ГИА 2018-2019\ИСИ\Бланк записи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314" y="1124745"/>
            <a:ext cx="3154134" cy="43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7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>
                <a:solidFill>
                  <a:srgbClr val="E17509"/>
                </a:solidFill>
                <a:effectLst/>
                <a:latin typeface="Open sans"/>
              </a:rPr>
              <a:t>Итоговое сочинение (изложение) в </a:t>
            </a:r>
            <a:r>
              <a:rPr lang="ru-RU" altLang="ru-RU" sz="2400" dirty="0" smtClean="0">
                <a:solidFill>
                  <a:srgbClr val="E17509"/>
                </a:solidFill>
                <a:effectLst/>
                <a:latin typeface="Open sans"/>
              </a:rPr>
              <a:t>2023/2024 </a:t>
            </a:r>
            <a:r>
              <a:rPr lang="ru-RU" altLang="ru-RU" sz="2400" dirty="0" err="1">
                <a:solidFill>
                  <a:srgbClr val="E17509"/>
                </a:solidFill>
                <a:effectLst/>
                <a:latin typeface="Open sans"/>
              </a:rPr>
              <a:t>у.г</a:t>
            </a:r>
            <a:r>
              <a:rPr lang="ru-RU" altLang="ru-RU" sz="2400" dirty="0">
                <a:solidFill>
                  <a:srgbClr val="E17509"/>
                </a:solidFill>
                <a:effectLst/>
                <a:latin typeface="Open sans"/>
              </a:rPr>
              <a:t>.</a:t>
            </a:r>
            <a:br>
              <a:rPr lang="ru-RU" altLang="ru-RU" sz="2400" dirty="0">
                <a:solidFill>
                  <a:srgbClr val="E17509"/>
                </a:solidFill>
                <a:effectLst/>
                <a:latin typeface="Open sans"/>
              </a:rPr>
            </a:br>
            <a:endParaRPr lang="ru-RU" dirty="0">
              <a:solidFill>
                <a:srgbClr val="E1750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ctr" fontAlgn="base">
              <a:lnSpc>
                <a:spcPct val="115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ТРЕБОВАНИЕ № 1. «ОБЪЕМ ИТОГОВОГО СОЧИНЕНИЯ (ИЗЛОЖЕНИЯ)» </a:t>
            </a:r>
            <a:endParaRPr lang="ru-RU" altLang="ru-RU" sz="1400" dirty="0">
              <a:solidFill>
                <a:srgbClr val="FF0000"/>
              </a:solidFill>
              <a:latin typeface="Open sans"/>
              <a:ea typeface="Calibri" pitchFamily="34" charset="0"/>
              <a:cs typeface="Times New Roman" pitchFamily="18" charset="0"/>
            </a:endParaRPr>
          </a:p>
          <a:p>
            <a:pPr marL="0" lvl="0" indent="0" fontAlgn="base">
              <a:lnSpc>
                <a:spcPct val="115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altLang="ru-RU" sz="1400" b="1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Рекомендуемое количество слов – от 350. </a:t>
            </a:r>
            <a:endParaRPr lang="ru-RU" altLang="ru-RU" sz="1400" b="1" dirty="0">
              <a:solidFill>
                <a:srgbClr val="002060"/>
              </a:solidFill>
              <a:latin typeface="Open sans"/>
              <a:ea typeface="Calibri" pitchFamily="34" charset="0"/>
              <a:cs typeface="Calibri" pitchFamily="34" charset="0"/>
            </a:endParaRPr>
          </a:p>
          <a:p>
            <a:pPr marL="0" lvl="0" indent="0" fontAlgn="base">
              <a:lnSpc>
                <a:spcPct val="115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altLang="ru-RU" sz="1400" b="1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Максимальное количество слов в сочинении не устанавливается. Если в сочинении менее 250 слов (в подсчёт включаются все слова, в том числе и служебные), то выставляется «незачет» за невыполнение требования № 1 и «незачет» за работу в целом (такое сочинение не проверяется по критериям оценивания).  </a:t>
            </a:r>
            <a:endParaRPr lang="ru-RU" altLang="ru-RU" sz="1400" b="1" dirty="0">
              <a:solidFill>
                <a:srgbClr val="002060"/>
              </a:solidFill>
              <a:latin typeface="Open sans"/>
              <a:ea typeface="Calibri" pitchFamily="34" charset="0"/>
              <a:cs typeface="Calibri" pitchFamily="34" charset="0"/>
            </a:endParaRPr>
          </a:p>
          <a:p>
            <a:pPr marL="0" lvl="0" indent="0" algn="ctr" fontAlgn="base">
              <a:lnSpc>
                <a:spcPct val="115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ТРЕБОВАНИЕ № 2. «САМОСТОЯТЕЛЬНОСТЬ НАПИСАНИЯ ИТОГОВОГО СОЧИНЕНИЯ (ИЗЛОЖЕНИЯ)»  </a:t>
            </a:r>
            <a:endParaRPr lang="ru-RU" altLang="ru-RU" sz="1400" dirty="0">
              <a:solidFill>
                <a:srgbClr val="FF0000"/>
              </a:solidFill>
              <a:latin typeface="Open sans"/>
              <a:ea typeface="Calibri" pitchFamily="34" charset="0"/>
              <a:cs typeface="Calibri" pitchFamily="34" charset="0"/>
            </a:endParaRPr>
          </a:p>
          <a:p>
            <a:pPr marL="0" lvl="0" indent="0" fontAlgn="base">
              <a:lnSpc>
                <a:spcPct val="115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altLang="ru-RU" sz="1400" b="1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Итоговое сочинение выполняется самостоятельно. 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  </a:t>
            </a:r>
            <a:endParaRPr lang="ru-RU" altLang="ru-RU" sz="1400" b="1" dirty="0">
              <a:solidFill>
                <a:srgbClr val="002060"/>
              </a:solidFill>
              <a:latin typeface="Open sans"/>
              <a:ea typeface="Calibri" pitchFamily="34" charset="0"/>
              <a:cs typeface="Calibri" pitchFamily="34" charset="0"/>
            </a:endParaRPr>
          </a:p>
          <a:p>
            <a:pPr marL="0" lvl="0" indent="0" fontAlgn="base">
              <a:lnSpc>
                <a:spcPct val="115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altLang="ru-RU" sz="1400" b="1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 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объем собственного текста участника.  </a:t>
            </a:r>
            <a:endParaRPr lang="ru-RU" altLang="ru-RU" sz="1400" b="1" dirty="0">
              <a:solidFill>
                <a:srgbClr val="002060"/>
              </a:solidFill>
              <a:latin typeface="Open sans"/>
              <a:ea typeface="Calibri" pitchFamily="34" charset="0"/>
              <a:cs typeface="Calibri" pitchFamily="34" charset="0"/>
            </a:endParaRPr>
          </a:p>
          <a:p>
            <a:pPr marL="0" lvl="0" indent="0" fontAlgn="base">
              <a:lnSpc>
                <a:spcPct val="115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altLang="ru-RU" sz="1400" b="1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 Если сочинение признано несамостоятельным, то выставляется «незачет» за невыполнение требования № 2 и «незачет» за работу в целом (такое сочинение не проверяется по критериям оценивания). </a:t>
            </a:r>
            <a:endParaRPr lang="ru-RU" altLang="ru-RU" sz="1400" b="1" dirty="0">
              <a:solidFill>
                <a:srgbClr val="002060"/>
              </a:solidFill>
              <a:latin typeface="Open sans"/>
              <a:ea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1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288032"/>
          </a:xfrm>
        </p:spPr>
        <p:txBody>
          <a:bodyPr>
            <a:normAutofit fontScale="90000"/>
          </a:bodyPr>
          <a:lstStyle/>
          <a:p>
            <a:r>
              <a:rPr lang="ru-RU" altLang="ru-RU" sz="2400" dirty="0" smtClean="0">
                <a:solidFill>
                  <a:srgbClr val="C00000"/>
                </a:solidFill>
                <a:effectLst/>
                <a:latin typeface="Open sans"/>
              </a:rPr>
              <a:t/>
            </a:r>
            <a:br>
              <a:rPr lang="ru-RU" altLang="ru-RU" sz="2400" dirty="0" smtClean="0">
                <a:solidFill>
                  <a:srgbClr val="C00000"/>
                </a:solidFill>
                <a:effectLst/>
                <a:latin typeface="Open sans"/>
              </a:rPr>
            </a:br>
            <a:r>
              <a:rPr lang="ru-RU" altLang="ru-RU" sz="2400" dirty="0">
                <a:solidFill>
                  <a:srgbClr val="C00000"/>
                </a:solidFill>
                <a:effectLst/>
                <a:latin typeface="Open sans"/>
              </a:rPr>
              <a:t/>
            </a:r>
            <a:br>
              <a:rPr lang="ru-RU" altLang="ru-RU" sz="2400" dirty="0">
                <a:solidFill>
                  <a:srgbClr val="C00000"/>
                </a:solidFill>
                <a:effectLst/>
                <a:latin typeface="Open sans"/>
              </a:rPr>
            </a:br>
            <a:r>
              <a:rPr lang="ru-RU" altLang="ru-RU" sz="2400" dirty="0" smtClean="0">
                <a:solidFill>
                  <a:srgbClr val="E17509"/>
                </a:solidFill>
                <a:effectLst/>
                <a:latin typeface="Open sans"/>
              </a:rPr>
              <a:t>Итоговое </a:t>
            </a:r>
            <a:r>
              <a:rPr lang="ru-RU" altLang="ru-RU" sz="2400" dirty="0">
                <a:solidFill>
                  <a:srgbClr val="E17509"/>
                </a:solidFill>
                <a:effectLst/>
                <a:latin typeface="Open sans"/>
              </a:rPr>
              <a:t>сочинение (изложение) в </a:t>
            </a:r>
            <a:r>
              <a:rPr lang="ru-RU" altLang="ru-RU" sz="2400" dirty="0" smtClean="0">
                <a:solidFill>
                  <a:srgbClr val="E17509"/>
                </a:solidFill>
                <a:effectLst/>
                <a:latin typeface="Open sans"/>
              </a:rPr>
              <a:t>2023/2024у.г</a:t>
            </a:r>
            <a:r>
              <a:rPr lang="ru-RU" altLang="ru-RU" sz="2400" dirty="0">
                <a:solidFill>
                  <a:srgbClr val="E17509"/>
                </a:solidFill>
                <a:effectLst/>
                <a:latin typeface="Open sans"/>
              </a:rPr>
              <a:t>.</a:t>
            </a:r>
            <a:br>
              <a:rPr lang="ru-RU" altLang="ru-RU" sz="2400" dirty="0">
                <a:solidFill>
                  <a:srgbClr val="E17509"/>
                </a:solidFill>
                <a:effectLst/>
                <a:latin typeface="Open sans"/>
              </a:rPr>
            </a:br>
            <a:endParaRPr lang="ru-RU" dirty="0">
              <a:solidFill>
                <a:srgbClr val="E1750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3"/>
            <a:ext cx="8183880" cy="3978768"/>
          </a:xfrm>
        </p:spPr>
        <p:txBody>
          <a:bodyPr>
            <a:normAutofit fontScale="62500" lnSpcReduction="20000"/>
          </a:bodyPr>
          <a:lstStyle/>
          <a:p>
            <a:pPr marL="0" lvl="0" indent="127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500" b="1" dirty="0">
                <a:solidFill>
                  <a:srgbClr val="0070C0"/>
                </a:solidFill>
                <a:latin typeface="Open sans"/>
                <a:cs typeface="Times New Roman" pitchFamily="18" charset="0"/>
              </a:rPr>
              <a:t>Критерии оценивания итогового сочинения : </a:t>
            </a:r>
          </a:p>
          <a:p>
            <a:pPr marL="0" lvl="0" indent="127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3500" b="1" dirty="0">
              <a:solidFill>
                <a:srgbClr val="0070C0"/>
              </a:solidFill>
              <a:latin typeface="Open sans"/>
              <a:cs typeface="Times New Roman" pitchFamily="18" charset="0"/>
            </a:endParaRPr>
          </a:p>
          <a:p>
            <a:pPr marL="0" lvl="0" indent="12700" fontAlgn="t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500" b="1" dirty="0">
                <a:solidFill>
                  <a:srgbClr val="002060"/>
                </a:solidFill>
                <a:latin typeface="Open sans"/>
              </a:rPr>
              <a:t>1. Соответствие теме</a:t>
            </a:r>
            <a:endParaRPr lang="ru-RU" altLang="ru-RU" sz="3500" dirty="0">
              <a:solidFill>
                <a:srgbClr val="002060"/>
              </a:solidFill>
              <a:latin typeface="Open sans"/>
            </a:endParaRPr>
          </a:p>
          <a:p>
            <a:pPr marL="0" lvl="0" indent="12700" fontAlgn="t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500" b="1" dirty="0">
                <a:solidFill>
                  <a:srgbClr val="002060"/>
                </a:solidFill>
                <a:latin typeface="Open sans"/>
              </a:rPr>
              <a:t>2. Аргументация. Привлечение литературного материала</a:t>
            </a:r>
            <a:endParaRPr lang="ru-RU" altLang="ru-RU" sz="3500" dirty="0">
              <a:solidFill>
                <a:srgbClr val="002060"/>
              </a:solidFill>
              <a:latin typeface="Open sans"/>
            </a:endParaRPr>
          </a:p>
          <a:p>
            <a:pPr marL="0" lvl="0" indent="12700" fontAlgn="t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500" b="1" dirty="0">
                <a:solidFill>
                  <a:srgbClr val="002060"/>
                </a:solidFill>
                <a:latin typeface="Open sans"/>
              </a:rPr>
              <a:t>3. Композиция и логика рассуждения</a:t>
            </a:r>
          </a:p>
          <a:p>
            <a:pPr marL="0" lvl="0" indent="12700" fontAlgn="t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500" b="1" dirty="0">
                <a:solidFill>
                  <a:srgbClr val="002060"/>
                </a:solidFill>
                <a:latin typeface="Open sans"/>
              </a:rPr>
              <a:t>4. Качество письменной речи</a:t>
            </a:r>
          </a:p>
          <a:p>
            <a:pPr marL="0" lvl="0" indent="12700" fontAlgn="t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500" b="1" dirty="0">
                <a:solidFill>
                  <a:srgbClr val="002060"/>
                </a:solidFill>
                <a:latin typeface="Open sans"/>
              </a:rPr>
              <a:t>5. Грамотность</a:t>
            </a:r>
            <a:endParaRPr lang="ru-RU" altLang="ru-RU" sz="3500" dirty="0">
              <a:solidFill>
                <a:srgbClr val="002060"/>
              </a:solidFill>
              <a:latin typeface="Open sans"/>
            </a:endParaRPr>
          </a:p>
          <a:p>
            <a:pPr marL="0" lvl="0" indent="127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3500" b="1" dirty="0">
              <a:solidFill>
                <a:srgbClr val="002060"/>
              </a:solidFill>
              <a:latin typeface="Open sans"/>
            </a:endParaRPr>
          </a:p>
          <a:p>
            <a:pPr marL="0" lvl="0" indent="127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500" b="1" dirty="0">
                <a:solidFill>
                  <a:srgbClr val="0070C0"/>
                </a:solidFill>
                <a:latin typeface="Open sans"/>
                <a:cs typeface="Times New Roman" pitchFamily="18" charset="0"/>
              </a:rPr>
              <a:t>Для получения оценки «зачет» необходимо иметь положительный результат по трем критериям (по критериям № 1 и № 2 – в обязательном порядке), а также «зачет» по одному из других критериев.</a:t>
            </a:r>
            <a:endParaRPr lang="ru-RU" altLang="ru-RU" sz="3500" b="1" dirty="0">
              <a:solidFill>
                <a:srgbClr val="0070C0"/>
              </a:solidFill>
              <a:latin typeface="Open sans"/>
            </a:endParaRPr>
          </a:p>
          <a:p>
            <a:pPr marL="0" lvl="0" indent="127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70000"/>
              <a:buFont typeface="Wingdings 2" pitchFamily="18" charset="2"/>
              <a:buChar char=""/>
            </a:pPr>
            <a:endParaRPr lang="ru-RU" altLang="ru-RU" sz="3500" dirty="0">
              <a:solidFill>
                <a:srgbClr val="0070C0"/>
              </a:solidFill>
              <a:latin typeface="Open sans"/>
            </a:endParaRPr>
          </a:p>
          <a:p>
            <a:pPr marL="0" lvl="0" indent="0">
              <a:spcBef>
                <a:spcPct val="20000"/>
              </a:spcBef>
              <a:buClr>
                <a:srgbClr val="31B6FD"/>
              </a:buClr>
              <a:buSzPct val="100000"/>
              <a:buNone/>
            </a:pPr>
            <a:endParaRPr lang="ru-RU" sz="3500" dirty="0">
              <a:solidFill>
                <a:srgbClr val="073E87"/>
              </a:solidFill>
              <a:latin typeface="Candara"/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1C1C-1137-45FD-A224-8C401D29A45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4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1867</TotalTime>
  <Words>2597</Words>
  <Application>Microsoft Office PowerPoint</Application>
  <PresentationFormat>Экран (4:3)</PresentationFormat>
  <Paragraphs>233</Paragraphs>
  <Slides>33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4" baseType="lpstr">
      <vt:lpstr>Arial</vt:lpstr>
      <vt:lpstr>Calibri</vt:lpstr>
      <vt:lpstr>Candara</vt:lpstr>
      <vt:lpstr>Georgia</vt:lpstr>
      <vt:lpstr>Open sans</vt:lpstr>
      <vt:lpstr>Symbol</vt:lpstr>
      <vt:lpstr>Times New Roman</vt:lpstr>
      <vt:lpstr>Verdana</vt:lpstr>
      <vt:lpstr>Wingdings</vt:lpstr>
      <vt:lpstr>Wingdings 2</vt:lpstr>
      <vt:lpstr>Аспект</vt:lpstr>
      <vt:lpstr>Родительское собрание  Государственная итоговая аттестация в 2024 году   </vt:lpstr>
      <vt:lpstr>Нормативные документы</vt:lpstr>
      <vt:lpstr>Итоговое сочинение (изложение) в 2023/2024 у.г. </vt:lpstr>
      <vt:lpstr>Сроки проведения ИСИ (п.29-30)</vt:lpstr>
      <vt:lpstr>подпункт 1 пункта 28 Порядка</vt:lpstr>
      <vt:lpstr>Итоговое сочинение (изложение) в 2023/2024 у.г. </vt:lpstr>
      <vt:lpstr>Итоговое сочинение (изложение) в 2022/2023 у.г. </vt:lpstr>
      <vt:lpstr>Итоговое сочинение (изложение) в 2023/2024 у.г. </vt:lpstr>
      <vt:lpstr>  Итоговое сочинение (изложение) в 2023/2024у.г. </vt:lpstr>
      <vt:lpstr>Итоговое сочинение (изложение) в 2023/2024 у.г. </vt:lpstr>
      <vt:lpstr>Перечень предметов ГИА-11</vt:lpstr>
      <vt:lpstr> Порядок проведения ГИА по программам среднего общего образования</vt:lpstr>
      <vt:lpstr>ЕГЭ по математике Выпускники могут сдавать (выбор выпускника) только  один из уровней  (или база , или профиль) </vt:lpstr>
      <vt:lpstr>Средства обучения и воспитания по соответствующим учебным предметам:</vt:lpstr>
      <vt:lpstr>Дополнительные материалы</vt:lpstr>
      <vt:lpstr>Минимальное количество баллов ЕГЭ по стобалльной системе оценивания, подтверждающее освоение образовательной программы среднего общего образования</vt:lpstr>
      <vt:lpstr>Государственная итоговая аттестация</vt:lpstr>
      <vt:lpstr>Сроки и места подачи заявлений на сдачу ГИА, места регистрации на сдачу ЕГЭ в 2024 году </vt:lpstr>
      <vt:lpstr>Вход участников экзаменов в ППЭ</vt:lpstr>
      <vt:lpstr>Видеонаблюдение на ГИА</vt:lpstr>
      <vt:lpstr>Правила проведения ЕГЭ</vt:lpstr>
      <vt:lpstr>Порядок проведения ГИА</vt:lpstr>
      <vt:lpstr>Порядок проведения ГИА</vt:lpstr>
      <vt:lpstr>Порядок проведения ГИА</vt:lpstr>
      <vt:lpstr>Порядок проведения ГИА</vt:lpstr>
      <vt:lpstr>Апелляция</vt:lpstr>
      <vt:lpstr>Апелляция</vt:lpstr>
      <vt:lpstr>Апелляция</vt:lpstr>
      <vt:lpstr>Отметки в аттестат о среднем общем образовании</vt:lpstr>
      <vt:lpstr>Аттестат о среднем общем образовании  </vt:lpstr>
      <vt:lpstr>Аттестат о среднем общем образовании</vt:lpstr>
      <vt:lpstr>Информационные ресурсы</vt:lpstr>
      <vt:lpstr>Спасибо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с руководителя ППЭ ГИА-9</dc:title>
  <dc:creator>Ермакова</dc:creator>
  <cp:lastModifiedBy>Завуч</cp:lastModifiedBy>
  <cp:revision>159</cp:revision>
  <dcterms:created xsi:type="dcterms:W3CDTF">2016-04-14T04:51:52Z</dcterms:created>
  <dcterms:modified xsi:type="dcterms:W3CDTF">2023-09-14T09:01:07Z</dcterms:modified>
</cp:coreProperties>
</file>